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147"/>
  </p:notesMasterIdLst>
  <p:handoutMasterIdLst>
    <p:handoutMasterId r:id="rId148"/>
  </p:handoutMasterIdLst>
  <p:sldIdLst>
    <p:sldId id="401" r:id="rId2"/>
    <p:sldId id="402" r:id="rId3"/>
    <p:sldId id="403" r:id="rId4"/>
    <p:sldId id="404" r:id="rId5"/>
    <p:sldId id="405" r:id="rId6"/>
    <p:sldId id="406" r:id="rId7"/>
    <p:sldId id="262" r:id="rId8"/>
    <p:sldId id="263" r:id="rId9"/>
    <p:sldId id="264" r:id="rId10"/>
    <p:sldId id="265" r:id="rId11"/>
    <p:sldId id="266" r:id="rId12"/>
    <p:sldId id="400"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407" r:id="rId42"/>
    <p:sldId id="296" r:id="rId43"/>
    <p:sldId id="297" r:id="rId44"/>
    <p:sldId id="298" r:id="rId45"/>
    <p:sldId id="299" r:id="rId46"/>
    <p:sldId id="300" r:id="rId47"/>
    <p:sldId id="301" r:id="rId48"/>
    <p:sldId id="302" r:id="rId49"/>
    <p:sldId id="303" r:id="rId50"/>
    <p:sldId id="304" r:id="rId51"/>
    <p:sldId id="408" r:id="rId52"/>
    <p:sldId id="305" r:id="rId53"/>
    <p:sldId id="306" r:id="rId54"/>
    <p:sldId id="307" r:id="rId55"/>
    <p:sldId id="409"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410" r:id="rId78"/>
    <p:sldId id="331" r:id="rId79"/>
    <p:sldId id="332" r:id="rId80"/>
    <p:sldId id="333" r:id="rId81"/>
    <p:sldId id="334" r:id="rId82"/>
    <p:sldId id="335" r:id="rId83"/>
    <p:sldId id="336" r:id="rId84"/>
    <p:sldId id="337" r:id="rId85"/>
    <p:sldId id="338" r:id="rId86"/>
    <p:sldId id="339" r:id="rId87"/>
    <p:sldId id="340" r:id="rId88"/>
    <p:sldId id="41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412"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413" r:id="rId129"/>
    <p:sldId id="382" r:id="rId130"/>
    <p:sldId id="383" r:id="rId131"/>
    <p:sldId id="384" r:id="rId132"/>
    <p:sldId id="385" r:id="rId133"/>
    <p:sldId id="386" r:id="rId134"/>
    <p:sldId id="388" r:id="rId135"/>
    <p:sldId id="389" r:id="rId136"/>
    <p:sldId id="390" r:id="rId137"/>
    <p:sldId id="391" r:id="rId138"/>
    <p:sldId id="392" r:id="rId139"/>
    <p:sldId id="393" r:id="rId140"/>
    <p:sldId id="394" r:id="rId141"/>
    <p:sldId id="395" r:id="rId142"/>
    <p:sldId id="396" r:id="rId143"/>
    <p:sldId id="397" r:id="rId144"/>
    <p:sldId id="414" r:id="rId145"/>
    <p:sldId id="415" r:id="rId146"/>
  </p:sldIdLst>
  <p:sldSz cx="9144000" cy="6858000" type="screen4x3"/>
  <p:notesSz cx="7315200" cy="9601200"/>
  <p:embeddedFontLst>
    <p:embeddedFont>
      <p:font typeface="Microsoft JhengHei UI" panose="020B0604030504040204" pitchFamily="34" charset="-120"/>
      <p:regular r:id="rId149"/>
      <p:bold r:id="rId150"/>
    </p:embeddedFont>
    <p:embeddedFont>
      <p:font typeface="Arial Black" panose="020B0604020202020204" pitchFamily="34" charset="0"/>
      <p:bold r:id="rId151"/>
    </p:embeddedFont>
    <p:embeddedFont>
      <p:font typeface="Calibri" panose="020F0502020204030204" pitchFamily="34" charset="0"/>
      <p:regular r:id="rId152"/>
      <p:bold r:id="rId153"/>
      <p:italic r:id="rId154"/>
      <p:boldItalic r:id="rId155"/>
    </p:embeddedFont>
    <p:embeddedFont>
      <p:font typeface="Consolas" panose="020B0609020204030204" pitchFamily="49" charset="0"/>
      <p:regular r:id="rId156"/>
      <p:bold r:id="rId157"/>
      <p:italic r:id="rId158"/>
      <p:boldItalic r:id="rId159"/>
    </p:embeddedFont>
    <p:embeddedFont>
      <p:font typeface="Proxima Nova" panose="02000506030000020004" pitchFamily="2" charset="0"/>
      <p:regular r:id="rId160"/>
      <p:bold r:id="rId161"/>
      <p:italic r:id="rId162"/>
      <p:boldItalic r:id="rId163"/>
    </p:embeddedFont>
    <p:embeddedFont>
      <p:font typeface="Segoe UI" panose="020B0502040204020203" pitchFamily="34" charset="0"/>
      <p:regular r:id="rId164"/>
      <p:bold r:id="rId165"/>
      <p:italic r:id="rId166"/>
      <p:boldItalic r:id="rId167"/>
    </p:embeddedFont>
    <p:embeddedFont>
      <p:font typeface="Segoe UI Symbol" panose="020B0502040204020203" pitchFamily="34" charset="0"/>
      <p:regular r:id="rId1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87A29E9-5442-455B-B6CF-97D13470385D}">
          <p14:sldIdLst>
            <p14:sldId id="401"/>
            <p14:sldId id="402"/>
            <p14:sldId id="403"/>
            <p14:sldId id="404"/>
            <p14:sldId id="405"/>
          </p14:sldIdLst>
        </p14:section>
        <p14:section name="Introduction to Docker" id="{CD934F1C-D3DE-4916-A962-BFB7C12A5227}">
          <p14:sldIdLst>
            <p14:sldId id="406"/>
            <p14:sldId id="262"/>
            <p14:sldId id="263"/>
            <p14:sldId id="264"/>
            <p14:sldId id="265"/>
            <p14:sldId id="266"/>
            <p14:sldId id="400"/>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 name="Docker Images" id="{FD3E2C7C-CA0C-40B4-8D42-81EEAADE7514}">
          <p14:sldIdLst>
            <p14:sldId id="407"/>
            <p14:sldId id="296"/>
            <p14:sldId id="297"/>
            <p14:sldId id="298"/>
            <p14:sldId id="299"/>
            <p14:sldId id="300"/>
            <p14:sldId id="301"/>
            <p14:sldId id="302"/>
            <p14:sldId id="303"/>
            <p14:sldId id="304"/>
            <p14:sldId id="408"/>
            <p14:sldId id="305"/>
            <p14:sldId id="306"/>
            <p14:sldId id="307"/>
          </p14:sldIdLst>
        </p14:section>
        <p14:section name="Docker Files" id="{9F712F17-9B01-4C9D-B5B4-C79C25687266}">
          <p14:sldIdLst>
            <p14:sldId id="409"/>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Docker Volumes" id="{B5B2D400-C91C-48E5-818C-475584F6AC31}">
          <p14:sldIdLst>
            <p14:sldId id="410"/>
            <p14:sldId id="331"/>
            <p14:sldId id="332"/>
            <p14:sldId id="333"/>
            <p14:sldId id="334"/>
            <p14:sldId id="335"/>
            <p14:sldId id="336"/>
            <p14:sldId id="337"/>
            <p14:sldId id="338"/>
            <p14:sldId id="339"/>
            <p14:sldId id="340"/>
          </p14:sldIdLst>
        </p14:section>
        <p14:section name="Docker Compose/Swarm" id="{C753FF0E-5877-47B4-B538-3F0BFAC6B473}">
          <p14:sldIdLst>
            <p14:sldId id="411"/>
            <p14:sldId id="342"/>
            <p14:sldId id="343"/>
            <p14:sldId id="344"/>
            <p14:sldId id="345"/>
            <p14:sldId id="346"/>
            <p14:sldId id="347"/>
            <p14:sldId id="348"/>
            <p14:sldId id="349"/>
            <p14:sldId id="350"/>
            <p14:sldId id="351"/>
            <p14:sldId id="352"/>
            <p14:sldId id="353"/>
            <p14:sldId id="354"/>
            <p14:sldId id="355"/>
            <p14:sldId id="356"/>
          </p14:sldIdLst>
        </p14:section>
        <p14:section name="Docker Patterns" id="{25A6C1D0-A323-410E-B0DA-B6F49069CF8C}">
          <p14:sldIdLst>
            <p14:sldId id="412"/>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Lst>
        </p14:section>
        <p14:section name="Docker Security" id="{D33FD88B-14DA-45F0-8D00-CC345377C482}">
          <p14:sldIdLst>
            <p14:sldId id="413"/>
            <p14:sldId id="382"/>
            <p14:sldId id="383"/>
            <p14:sldId id="384"/>
            <p14:sldId id="385"/>
            <p14:sldId id="386"/>
            <p14:sldId id="388"/>
            <p14:sldId id="389"/>
            <p14:sldId id="390"/>
            <p14:sldId id="391"/>
            <p14:sldId id="392"/>
            <p14:sldId id="393"/>
            <p14:sldId id="394"/>
            <p14:sldId id="395"/>
            <p14:sldId id="396"/>
            <p14:sldId id="397"/>
            <p14:sldId id="414"/>
            <p14:sldId id="41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054EE6-DBCC-472F-91C0-C203D2DE1A24}">
  <a:tblStyle styleId="{F4054EE6-DBCC-472F-91C0-C203D2DE1A2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2CAB04A1-F7B1-419B-B303-54DEEDBAD2AC}"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5"/>
    <p:restoredTop sz="88191" autoAdjust="0"/>
  </p:normalViewPr>
  <p:slideViewPr>
    <p:cSldViewPr>
      <p:cViewPr varScale="1">
        <p:scale>
          <a:sx n="90" d="100"/>
          <a:sy n="90" d="100"/>
        </p:scale>
        <p:origin x="1800" y="184"/>
      </p:cViewPr>
      <p:guideLst>
        <p:guide orient="horz" pos="2160"/>
        <p:guide pos="2880"/>
      </p:guideLst>
    </p:cSldViewPr>
  </p:slideViewPr>
  <p:notesTextViewPr>
    <p:cViewPr>
      <p:scale>
        <a:sx n="1" d="1"/>
        <a:sy n="1" d="1"/>
      </p:scale>
      <p:origin x="0" y="0"/>
    </p:cViewPr>
  </p:notesTextViewPr>
  <p:sorterViewPr>
    <p:cViewPr>
      <p:scale>
        <a:sx n="100" d="100"/>
        <a:sy n="100" d="100"/>
      </p:scale>
      <p:origin x="0" y="3184"/>
    </p:cViewPr>
  </p:sorterViewPr>
  <p:notesViewPr>
    <p:cSldViewPr>
      <p:cViewPr>
        <p:scale>
          <a:sx n="80" d="100"/>
          <a:sy n="80" d="100"/>
        </p:scale>
        <p:origin x="3456" y="1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1.fntdata"/><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2.fntdata"/><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3.fntdata"/><Relationship Id="rId16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3.fntdata"/><Relationship Id="rId156" Type="http://schemas.openxmlformats.org/officeDocument/2006/relationships/font" Target="fonts/font8.fntdata"/><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16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164" Type="http://schemas.openxmlformats.org/officeDocument/2006/relationships/font" Target="fonts/font16.fntdata"/><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7DE61B60-71C7-43D8-80C2-6B6644A36259}" type="presOf" srcId="{B4F5EDC0-9FE6-45B2-B7A1-003DC5A71F28}" destId="{0B4FFCFC-F21C-4D46-9965-50B5E0BFC9E6}" srcOrd="0" destOrd="0" presId="urn:microsoft.com/office/officeart/2008/layout/LinedList"/>
    <dgm:cxn modelId="{276F4E81-FAC2-4C00-A934-5390DEA39FE5}" type="presOf" srcId="{4FEC9171-55B3-4227-9BA3-E035B6351EF5}" destId="{EE4684FF-E282-4F35-89F7-5AF4D0DCEC4A}" srcOrd="0" destOrd="0" presId="urn:microsoft.com/office/officeart/2008/layout/LinedList"/>
    <dgm:cxn modelId="{A68C28D3-E7F5-4E13-BBC1-F1CFDB9816F3}" type="presOf" srcId="{0AB0DF27-8748-48C4-B195-93CFE3B21E03}" destId="{9A706BC1-9526-4CEC-9B28-598DDA558019}" srcOrd="0" destOrd="0" presId="urn:microsoft.com/office/officeart/2008/layout/LinedList"/>
    <dgm:cxn modelId="{E6CA23E6-A344-4A82-9EC5-88633C4C6E44}" type="presOf" srcId="{7102AA6E-0B71-43EC-A6BD-0C12D18AE0F3}" destId="{4EE26DEB-3716-4AE5-985E-3813FF83D194}"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967A8EF5-4D8A-437C-BAFF-BA9ADAA4F738}" type="presOf" srcId="{9986E5BE-A5AE-43E7-B94B-276D52DABC0D}" destId="{6A13598D-9066-4CCB-ACC9-53739631C7A2}" srcOrd="0" destOrd="0" presId="urn:microsoft.com/office/officeart/2008/layout/LinedList"/>
    <dgm:cxn modelId="{1A28BD6E-5B7B-4863-BD5E-43A93AD8ED21}" type="presParOf" srcId="{EE4684FF-E282-4F35-89F7-5AF4D0DCEC4A}" destId="{4CA9B307-13F3-45AC-9192-E4BC56B06E2F}" srcOrd="0" destOrd="0" presId="urn:microsoft.com/office/officeart/2008/layout/LinedList"/>
    <dgm:cxn modelId="{EFFAC4C5-9576-4E4D-B8C0-8C903757D749}" type="presParOf" srcId="{EE4684FF-E282-4F35-89F7-5AF4D0DCEC4A}" destId="{E53A321C-95A2-498F-9E3E-6488A7A8F59C}" srcOrd="1" destOrd="0" presId="urn:microsoft.com/office/officeart/2008/layout/LinedList"/>
    <dgm:cxn modelId="{32052150-D50A-4CF6-999A-C25CC55B5E0F}" type="presParOf" srcId="{E53A321C-95A2-498F-9E3E-6488A7A8F59C}" destId="{4EE26DEB-3716-4AE5-985E-3813FF83D194}" srcOrd="0" destOrd="0" presId="urn:microsoft.com/office/officeart/2008/layout/LinedList"/>
    <dgm:cxn modelId="{225A603B-1787-4B30-923A-84326CB05237}" type="presParOf" srcId="{E53A321C-95A2-498F-9E3E-6488A7A8F59C}" destId="{79512D32-4697-415D-B177-01DF70BC1FD4}" srcOrd="1" destOrd="0" presId="urn:microsoft.com/office/officeart/2008/layout/LinedList"/>
    <dgm:cxn modelId="{35312DB4-3D61-4FE5-8241-EDAAE96060DE}" type="presParOf" srcId="{EE4684FF-E282-4F35-89F7-5AF4D0DCEC4A}" destId="{843B92FC-2528-414F-84F8-87906572F1DD}" srcOrd="2" destOrd="0" presId="urn:microsoft.com/office/officeart/2008/layout/LinedList"/>
    <dgm:cxn modelId="{E93BC005-CB27-4C92-99D8-66D8AEE39A2D}" type="presParOf" srcId="{EE4684FF-E282-4F35-89F7-5AF4D0DCEC4A}" destId="{2CAD1EE3-4160-4C14-A817-DF08628D1EA2}" srcOrd="3" destOrd="0" presId="urn:microsoft.com/office/officeart/2008/layout/LinedList"/>
    <dgm:cxn modelId="{63B9D245-07EE-4BA4-B002-4DB3B820B7AF}" type="presParOf" srcId="{2CAD1EE3-4160-4C14-A817-DF08628D1EA2}" destId="{0B4FFCFC-F21C-4D46-9965-50B5E0BFC9E6}" srcOrd="0" destOrd="0" presId="urn:microsoft.com/office/officeart/2008/layout/LinedList"/>
    <dgm:cxn modelId="{340B72EC-FC87-498F-ACDD-130F5B9A0E20}" type="presParOf" srcId="{2CAD1EE3-4160-4C14-A817-DF08628D1EA2}" destId="{1F4F91AC-11B7-4763-8186-4DEE4899A65B}" srcOrd="1" destOrd="0" presId="urn:microsoft.com/office/officeart/2008/layout/LinedList"/>
    <dgm:cxn modelId="{12B7AF9F-F432-4A3B-883F-662D502B0841}" type="presParOf" srcId="{EE4684FF-E282-4F35-89F7-5AF4D0DCEC4A}" destId="{4130C8EC-4AAE-4C7C-A4CF-7F14417ADD3E}" srcOrd="4" destOrd="0" presId="urn:microsoft.com/office/officeart/2008/layout/LinedList"/>
    <dgm:cxn modelId="{9AC94B2D-CFD9-4983-ACB1-294A63AF8313}" type="presParOf" srcId="{EE4684FF-E282-4F35-89F7-5AF4D0DCEC4A}" destId="{AA98FFA5-24AE-44AA-9767-BDC7CE05F6BC}" srcOrd="5" destOrd="0" presId="urn:microsoft.com/office/officeart/2008/layout/LinedList"/>
    <dgm:cxn modelId="{C25A683F-11CC-469C-B973-5DE5FCEEEF0E}" type="presParOf" srcId="{AA98FFA5-24AE-44AA-9767-BDC7CE05F6BC}" destId="{6A13598D-9066-4CCB-ACC9-53739631C7A2}" srcOrd="0" destOrd="0" presId="urn:microsoft.com/office/officeart/2008/layout/LinedList"/>
    <dgm:cxn modelId="{4F432CDD-E65C-4E87-8D83-4AC3F5F127AB}" type="presParOf" srcId="{AA98FFA5-24AE-44AA-9767-BDC7CE05F6BC}" destId="{DB44FA08-3975-48B7-B53B-11823CBBA6AC}" srcOrd="1" destOrd="0" presId="urn:microsoft.com/office/officeart/2008/layout/LinedList"/>
    <dgm:cxn modelId="{FA053089-AFB0-4F44-898D-046E2A44986D}" type="presParOf" srcId="{EE4684FF-E282-4F35-89F7-5AF4D0DCEC4A}" destId="{B77E6508-2079-41B0-A619-BF600C8658C0}" srcOrd="6" destOrd="0" presId="urn:microsoft.com/office/officeart/2008/layout/LinedList"/>
    <dgm:cxn modelId="{42F831E6-1B61-4342-8F86-222849CAC684}" type="presParOf" srcId="{EE4684FF-E282-4F35-89F7-5AF4D0DCEC4A}" destId="{D8D85B32-65D7-4947-AB11-BB45BF8273EF}" srcOrd="7" destOrd="0" presId="urn:microsoft.com/office/officeart/2008/layout/LinedList"/>
    <dgm:cxn modelId="{06E24313-6DBA-4AA6-8918-D395BC65DF99}" type="presParOf" srcId="{D8D85B32-65D7-4947-AB11-BB45BF8273EF}" destId="{9A706BC1-9526-4CEC-9B28-598DDA558019}" srcOrd="0" destOrd="0" presId="urn:microsoft.com/office/officeart/2008/layout/LinedList"/>
    <dgm:cxn modelId="{D076D649-34D8-455A-81C6-B5C5914FED94}"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30B781B-BA49-2840-813D-8A529098402A}" srcId="{D135D6C8-DEB3-7F49-86BD-3055C14E5AF7}" destId="{213A1F5C-111E-F247-9CBE-11D4828E92AE}" srcOrd="2" destOrd="0" parTransId="{51725019-A4D4-C24C-8B80-E5B176F8B6DB}" sibTransId="{4918FA99-F5B9-B340-90ED-8261DC3F0C02}"/>
    <dgm:cxn modelId="{978D8924-FE3F-4151-9309-31E7478B9D92}" type="presOf" srcId="{ABFE63E5-FFC7-AC40-A18D-FBDF904DD740}" destId="{2CBEFE2E-E9AC-2C4E-8AF5-16999BB3772A}" srcOrd="0" destOrd="0" presId="urn:microsoft.com/office/officeart/2005/8/layout/hProcess9"/>
    <dgm:cxn modelId="{87CEB030-A1C4-4AF1-922D-E33A4C81FFB4}" type="presOf" srcId="{D135D6C8-DEB3-7F49-86BD-3055C14E5AF7}" destId="{346C7287-0983-244C-A1FF-6B233D0B5826}" srcOrd="0" destOrd="0" presId="urn:microsoft.com/office/officeart/2005/8/layout/hProcess9"/>
    <dgm:cxn modelId="{D613DD69-2CD1-4221-9F43-34581E8D9726}" type="presOf" srcId="{6A6C2FF2-CE43-DB41-A084-0CCD7FF78EED}" destId="{349106AC-8B60-2A48-9245-59788D149B2A}"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E7A439B3-0816-4E5E-BED4-DAD93C842EC4}" type="presOf" srcId="{213A1F5C-111E-F247-9CBE-11D4828E92AE}" destId="{1F39BB52-28E6-424B-B4F9-84F7B11E1B07}" srcOrd="0" destOrd="0" presId="urn:microsoft.com/office/officeart/2005/8/layout/hProcess9"/>
    <dgm:cxn modelId="{A471E3CC-1DF0-4059-8AB1-85DD61BB5EDE}" type="presOf" srcId="{5990911E-DD37-3C4C-A98C-0E244CEC72F3}" destId="{6BA6CD50-0BFF-AC4D-B9E0-92374516F637}"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4656B489-A9AF-4B03-BBA2-A14D44B93BBD}" type="presParOf" srcId="{346C7287-0983-244C-A1FF-6B233D0B5826}" destId="{2B8893FA-22E4-F64D-A672-88510715ECB3}" srcOrd="0" destOrd="0" presId="urn:microsoft.com/office/officeart/2005/8/layout/hProcess9"/>
    <dgm:cxn modelId="{8DD27D7E-E4ED-4DC6-A753-91199CDA7E6B}" type="presParOf" srcId="{346C7287-0983-244C-A1FF-6B233D0B5826}" destId="{2D6EBF74-8D04-E340-ABBB-8974C2A911B6}" srcOrd="1" destOrd="0" presId="urn:microsoft.com/office/officeart/2005/8/layout/hProcess9"/>
    <dgm:cxn modelId="{20B709D7-8EE9-46E1-AE3C-2E27442F3FD7}" type="presParOf" srcId="{2D6EBF74-8D04-E340-ABBB-8974C2A911B6}" destId="{6BA6CD50-0BFF-AC4D-B9E0-92374516F637}" srcOrd="0" destOrd="0" presId="urn:microsoft.com/office/officeart/2005/8/layout/hProcess9"/>
    <dgm:cxn modelId="{4EA17D02-CA55-42FA-AA39-B6D137CA0095}" type="presParOf" srcId="{2D6EBF74-8D04-E340-ABBB-8974C2A911B6}" destId="{913A3272-2828-7B4E-8784-AE78C7DC398F}" srcOrd="1" destOrd="0" presId="urn:microsoft.com/office/officeart/2005/8/layout/hProcess9"/>
    <dgm:cxn modelId="{3E97EDE4-EF2E-4120-9561-154D053F0B3D}" type="presParOf" srcId="{2D6EBF74-8D04-E340-ABBB-8974C2A911B6}" destId="{349106AC-8B60-2A48-9245-59788D149B2A}" srcOrd="2" destOrd="0" presId="urn:microsoft.com/office/officeart/2005/8/layout/hProcess9"/>
    <dgm:cxn modelId="{09505191-6259-4883-B458-09297A768D8F}" type="presParOf" srcId="{2D6EBF74-8D04-E340-ABBB-8974C2A911B6}" destId="{1715E9E5-153E-0C4E-BC98-F058FD43591D}" srcOrd="3" destOrd="0" presId="urn:microsoft.com/office/officeart/2005/8/layout/hProcess9"/>
    <dgm:cxn modelId="{42DFE3C1-20A6-4BC4-996D-9596CCDD513D}" type="presParOf" srcId="{2D6EBF74-8D04-E340-ABBB-8974C2A911B6}" destId="{1F39BB52-28E6-424B-B4F9-84F7B11E1B07}" srcOrd="4" destOrd="0" presId="urn:microsoft.com/office/officeart/2005/8/layout/hProcess9"/>
    <dgm:cxn modelId="{D59D1E26-906A-4C62-88E1-B085F704E118}" type="presParOf" srcId="{2D6EBF74-8D04-E340-ABBB-8974C2A911B6}" destId="{290ACA6D-EBD4-2849-A08C-541A6D3D14F6}" srcOrd="5" destOrd="0" presId="urn:microsoft.com/office/officeart/2005/8/layout/hProcess9"/>
    <dgm:cxn modelId="{C824EE5A-603D-47D4-BE39-F10CEA937512}"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phldr="1"/>
      <dgm:spPr/>
      <dgm:t>
        <a:bodyPr/>
        <a:lstStyle/>
        <a:p>
          <a:endParaRPr lang="en-US"/>
        </a:p>
      </dgm:t>
    </dgm:pt>
    <dgm:pt modelId="{758DFBA5-F6B5-45C4-844D-7FCC1576AFDD}">
      <dgm:prSet/>
      <dgm:spPr/>
      <dgm:t>
        <a:bodyPr/>
        <a:lstStyle/>
        <a:p>
          <a:pPr rtl="0"/>
          <a:r>
            <a:rPr lang="en-US" b="1" dirty="0"/>
            <a:t>Flexibility</a:t>
          </a:r>
          <a:endParaRPr lang="en-US" dirty="0"/>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i="0" u="none" strike="noStrike" cap="none" dirty="0">
              <a:solidFill>
                <a:schemeClr val="dk1"/>
              </a:solidFill>
              <a:latin typeface="+mn-lt"/>
              <a:ea typeface="Calibri"/>
              <a:cs typeface="Calibri"/>
              <a:sym typeface="Calibri"/>
            </a:rPr>
            <a:t>Literacy and awareness on many of the principles, tools, and practices </a:t>
          </a:r>
          <a:r>
            <a:rPr lang="en-US" b="1" dirty="0">
              <a:latin typeface="+mn-lt"/>
            </a:rPr>
            <a:t>surrounding Docker as part of a DevOps architecture.</a:t>
          </a:r>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ADD83C88-528F-4A3E-ADDD-49312A36D771}" type="presOf" srcId="{758DFBA5-F6B5-45C4-844D-7FCC1576AFDD}" destId="{95280CA4-4F7D-4C7F-92E1-597E62D9FD54}" srcOrd="0" destOrd="0" presId="urn:microsoft.com/office/officeart/2008/layout/LinedList"/>
    <dgm:cxn modelId="{A540D38A-DF39-4FE3-BC73-1B17EBAA6C23}" type="presOf" srcId="{B7DF1F10-313F-4AEB-9978-E1868BB3C164}" destId="{796850DB-B99E-48E3-8CA6-2D915E61AC7A}" srcOrd="0" destOrd="0" presId="urn:microsoft.com/office/officeart/2008/layout/LinedList"/>
    <dgm:cxn modelId="{B0617E97-E0DF-4DC3-ACD5-5CF14D3F8A5D}" type="presOf" srcId="{BA2F1DFA-D74B-4A41-B851-4A4C19DC4BFF}" destId="{E3462E1D-13F2-4232-82AC-ED5983C15C62}" srcOrd="0" destOrd="0" presId="urn:microsoft.com/office/officeart/2008/layout/LinedList"/>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6EBFCDE7-7848-4F65-B57C-3E46AB94B4D8}" type="presOf" srcId="{5027B820-CD8A-4FC3-B296-77B829A9E14B}" destId="{87EB0435-EF1C-4A79-ABF9-BC81EC2A59F6}" srcOrd="0" destOrd="0" presId="urn:microsoft.com/office/officeart/2008/layout/LinedList"/>
    <dgm:cxn modelId="{F18EC7F7-8441-47F4-A0B8-BF31E6106C0A}" type="presOf" srcId="{75EA52C0-B5DD-4725-9D5D-B62BD728E788}" destId="{77620F58-055C-4807-9E43-825C608B2710}" srcOrd="0" destOrd="0" presId="urn:microsoft.com/office/officeart/2008/layout/LinedList"/>
    <dgm:cxn modelId="{B7BE0B00-29AD-41CE-9F7B-FCC3AA6A6B0C}" type="presParOf" srcId="{E3462E1D-13F2-4232-82AC-ED5983C15C62}" destId="{C768357F-FC46-4EDC-951B-E04D56DD5017}" srcOrd="0" destOrd="0" presId="urn:microsoft.com/office/officeart/2008/layout/LinedList"/>
    <dgm:cxn modelId="{1A91347D-BA6A-43B1-9782-471DC47E354F}" type="presParOf" srcId="{E3462E1D-13F2-4232-82AC-ED5983C15C62}" destId="{98666A63-EBAD-4A21-9036-F450FEA3542E}" srcOrd="1" destOrd="0" presId="urn:microsoft.com/office/officeart/2008/layout/LinedList"/>
    <dgm:cxn modelId="{0389CBD8-AC92-4CF7-A1D8-1B625A64B0F9}" type="presParOf" srcId="{98666A63-EBAD-4A21-9036-F450FEA3542E}" destId="{95280CA4-4F7D-4C7F-92E1-597E62D9FD54}" srcOrd="0" destOrd="0" presId="urn:microsoft.com/office/officeart/2008/layout/LinedList"/>
    <dgm:cxn modelId="{52AB97D5-9053-41E5-A776-EACB4B392E0D}" type="presParOf" srcId="{98666A63-EBAD-4A21-9036-F450FEA3542E}" destId="{E521E4BC-519D-4937-9E88-39CF657B5727}" srcOrd="1" destOrd="0" presId="urn:microsoft.com/office/officeart/2008/layout/LinedList"/>
    <dgm:cxn modelId="{EF70BDD5-8734-4AB5-B3EE-02518827332E}" type="presParOf" srcId="{E3462E1D-13F2-4232-82AC-ED5983C15C62}" destId="{3A4A498E-1634-4547-A02C-8E5D22739ED7}" srcOrd="2" destOrd="0" presId="urn:microsoft.com/office/officeart/2008/layout/LinedList"/>
    <dgm:cxn modelId="{A409BCC8-804F-43ED-B48D-4133EC462BBB}" type="presParOf" srcId="{E3462E1D-13F2-4232-82AC-ED5983C15C62}" destId="{A9EFD718-667E-4875-9816-2170693B790F}" srcOrd="3" destOrd="0" presId="urn:microsoft.com/office/officeart/2008/layout/LinedList"/>
    <dgm:cxn modelId="{56802D0D-C143-4B83-9D2B-6C59B51045F2}" type="presParOf" srcId="{A9EFD718-667E-4875-9816-2170693B790F}" destId="{796850DB-B99E-48E3-8CA6-2D915E61AC7A}" srcOrd="0" destOrd="0" presId="urn:microsoft.com/office/officeart/2008/layout/LinedList"/>
    <dgm:cxn modelId="{A7C5825A-1118-42E6-9459-38E4C1129102}" type="presParOf" srcId="{A9EFD718-667E-4875-9816-2170693B790F}" destId="{D3BF2F12-492B-4540-BA8F-1EFBD5765E47}" srcOrd="1" destOrd="0" presId="urn:microsoft.com/office/officeart/2008/layout/LinedList"/>
    <dgm:cxn modelId="{94F5B428-300D-4C41-A7DE-BFB211ABF1BB}" type="presParOf" srcId="{E3462E1D-13F2-4232-82AC-ED5983C15C62}" destId="{1004AD92-0228-40C1-A137-9168421F5508}" srcOrd="4" destOrd="0" presId="urn:microsoft.com/office/officeart/2008/layout/LinedList"/>
    <dgm:cxn modelId="{040FDFE7-4F9D-46C6-949F-E516BD173637}" type="presParOf" srcId="{E3462E1D-13F2-4232-82AC-ED5983C15C62}" destId="{E3AB2CA9-2B48-41C4-892C-1AEE037EC643}" srcOrd="5" destOrd="0" presId="urn:microsoft.com/office/officeart/2008/layout/LinedList"/>
    <dgm:cxn modelId="{37AFF98E-0CFC-4EAA-9B7E-A6B3FFBD24AA}" type="presParOf" srcId="{E3AB2CA9-2B48-41C4-892C-1AEE037EC643}" destId="{87EB0435-EF1C-4A79-ABF9-BC81EC2A59F6}" srcOrd="0" destOrd="0" presId="urn:microsoft.com/office/officeart/2008/layout/LinedList"/>
    <dgm:cxn modelId="{4A79BF86-D98E-4C45-AFB5-9DC6CC3001AE}" type="presParOf" srcId="{E3AB2CA9-2B48-41C4-892C-1AEE037EC643}" destId="{BE79E27C-1B90-4A55-B36A-9C0C11FF34E7}" srcOrd="1" destOrd="0" presId="urn:microsoft.com/office/officeart/2008/layout/LinedList"/>
    <dgm:cxn modelId="{F703C7FD-B8EB-4426-B35C-21E0263330FB}" type="presParOf" srcId="{E3462E1D-13F2-4232-82AC-ED5983C15C62}" destId="{718ACEB1-C23E-4768-BF62-D21C1A6970CB}" srcOrd="6" destOrd="0" presId="urn:microsoft.com/office/officeart/2008/layout/LinedList"/>
    <dgm:cxn modelId="{D47C5814-4AC4-4BF1-9522-3049AA427C90}" type="presParOf" srcId="{E3462E1D-13F2-4232-82AC-ED5983C15C62}" destId="{B608AAFA-D942-4BCE-BEC1-ED2B164233F6}" srcOrd="7" destOrd="0" presId="urn:microsoft.com/office/officeart/2008/layout/LinedList"/>
    <dgm:cxn modelId="{065EA782-58D1-45B8-B92D-6FB2BD97004C}" type="presParOf" srcId="{B608AAFA-D942-4BCE-BEC1-ED2B164233F6}" destId="{77620F58-055C-4807-9E43-825C608B2710}" srcOrd="0" destOrd="0" presId="urn:microsoft.com/office/officeart/2008/layout/LinedList"/>
    <dgm:cxn modelId="{17A40FE7-7F1E-446D-9613-E934E6E5CFB5}"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Flexibility</a:t>
          </a:r>
          <a:endParaRPr lang="en-US" sz="2300" kern="1200" dirty="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i="0" u="none" strike="noStrike" kern="1200" cap="none" dirty="0">
              <a:solidFill>
                <a:schemeClr val="dk1"/>
              </a:solidFill>
              <a:latin typeface="+mn-lt"/>
              <a:ea typeface="Calibri"/>
              <a:cs typeface="Calibri"/>
              <a:sym typeface="Calibri"/>
            </a:rPr>
            <a:t>Literacy and awareness on many of the principles, tools, and practices </a:t>
          </a:r>
          <a:r>
            <a:rPr lang="en-US" sz="2300" b="1" kern="1200" dirty="0">
              <a:latin typeface="+mn-lt"/>
            </a:rPr>
            <a:t>surrounding Docker as part of a DevOps architecture.</a:t>
          </a:r>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A8D1B8DF-F57C-4BC0-BE1F-86E65BDBD1B5}" type="datetimeFigureOut">
              <a:rPr lang="en-US" smtClean="0"/>
              <a:t>1/3/19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B4631462-FA77-478D-BDCD-487BF6AC639B}" type="slidenum">
              <a:rPr lang="en-US" smtClean="0"/>
              <a:t>‹#›</a:t>
            </a:fld>
            <a:endParaRPr lang="en-US"/>
          </a:p>
        </p:txBody>
      </p:sp>
    </p:spTree>
    <p:extLst>
      <p:ext uri="{BB962C8B-B14F-4D97-AF65-F5344CB8AC3E}">
        <p14:creationId xmlns:p14="http://schemas.microsoft.com/office/powerpoint/2010/main" val="95533033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726835" y="352586"/>
            <a:ext cx="5867400" cy="4331592"/>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 name="TextBox 4"/>
          <p:cNvSpPr txBox="1">
            <a:spLocks noChangeArrowheads="1"/>
          </p:cNvSpPr>
          <p:nvPr/>
        </p:nvSpPr>
        <p:spPr bwMode="auto">
          <a:xfrm>
            <a:off x="423335" y="8886703"/>
            <a:ext cx="6470227" cy="234295"/>
          </a:xfrm>
          <a:prstGeom prst="rect">
            <a:avLst/>
          </a:prstGeom>
          <a:noFill/>
          <a:ln w="9525">
            <a:noFill/>
            <a:miter lim="800000"/>
            <a:headEnd/>
            <a:tailEnd/>
          </a:ln>
        </p:spPr>
        <p:txBody>
          <a:bodyPr wrap="square" lIns="96661" tIns="48331" rIns="96661" bIns="48331">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Docker © </a:t>
            </a:r>
            <a:r>
              <a:rPr lang="en-US" sz="900" dirty="0">
                <a:latin typeface="+mj-lt"/>
                <a:cs typeface="Helvetica Neue" charset="0"/>
              </a:rPr>
              <a:t>2018 TechTown</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a:t>
            </a:fld>
            <a:endParaRPr lang="en-US" sz="900" kern="1200" dirty="0">
              <a:solidFill>
                <a:srgbClr val="3F3F3F"/>
              </a:solidFill>
              <a:latin typeface="+mj-lt"/>
              <a:ea typeface="ヒラギノ明朝 ProN W3" charset="0"/>
              <a:cs typeface="Arial" charset="0"/>
              <a:sym typeface="Palatino" charset="0"/>
            </a:endParaRPr>
          </a:p>
        </p:txBody>
      </p:sp>
      <p:cxnSp>
        <p:nvCxnSpPr>
          <p:cNvPr id="7" name="Straight Connector 6"/>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1992399161"/>
      </p:ext>
    </p:extLst>
  </p:cSld>
  <p:clrMap bg1="lt1" tx1="dk1" bg2="dk2" tx2="lt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documentation.cloudbees.com/docs/cookbook/_choosing_the_right_slave_machines.html?query=bayer"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xkcd.com/92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docs.docker.com/machine/get-started-cloud/"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training.play-with-docker.com/security-seccomp/"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docker.com/2016/05/docker-security-scanning/"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github.com/docker/labs/blob/master/security/scanning/README.md" TargetMode="Externa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conjur.com/blog/security-holes-persist-in-kubernetes-kubecon-2016-recap"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blog.docker.com/2017/01/whats-new-in-docker-1-13/"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blog.docker.com/2017/04/introducing-linuxkit-container-os-toolki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ackernoon.com/kubernetes-adventures-on-azure-part-2-windows-cluster-and-trick-for-scaling-pods-27e769edde15"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shekhar2010us/docker_bootcamp/blob/master/exercise/exercise2.1-webapps.md"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ithub.com/docker/labs/blob/master/beginner/chapters/webapps.md"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github.com/codeship/go-hello-world"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github.com/google/cadvisor"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ithub.com/docker/dceu_tutorials/blob/master/07-volumes.md"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docker.com/engine/userguide/networkin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dirty="0">
              <a:latin typeface="Calibri"/>
              <a:ea typeface="Calibri"/>
              <a:cs typeface="Calibri"/>
              <a:sym typeface="Calibri"/>
            </a:endParaRPr>
          </a:p>
          <a:p>
            <a:pPr lvl="0" rtl="0">
              <a:spcBef>
                <a:spcPts val="0"/>
              </a:spcBef>
              <a:buNone/>
            </a:pPr>
            <a:endParaRPr sz="1200" dirty="0">
              <a:latin typeface="Calibri"/>
              <a:ea typeface="Calibri"/>
              <a:cs typeface="Calibri"/>
              <a:sym typeface="Calibri"/>
            </a:endParaRPr>
          </a:p>
        </p:txBody>
      </p:sp>
      <p:sp>
        <p:nvSpPr>
          <p:cNvPr id="186" name="Shape 186"/>
          <p:cNvSpPr>
            <a:spLocks noGrp="1" noRot="1" noChangeAspect="1"/>
          </p:cNvSpPr>
          <p:nvPr>
            <p:ph type="sldImg" idx="2"/>
          </p:nvPr>
        </p:nvSpPr>
        <p:spPr>
          <a:xfrm>
            <a:off x="719138" y="292100"/>
            <a:ext cx="5910262" cy="4432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Rectangle 1"/>
          <p:cNvSpPr/>
          <p:nvPr/>
        </p:nvSpPr>
        <p:spPr>
          <a:xfrm>
            <a:off x="609600" y="4819471"/>
            <a:ext cx="6096000" cy="1384995"/>
          </a:xfrm>
          <a:prstGeom prst="rect">
            <a:avLst/>
          </a:prstGeom>
          <a:solidFill>
            <a:schemeClr val="bg1"/>
          </a:solidFill>
        </p:spPr>
        <p:txBody>
          <a:bodyPr wrap="square">
            <a:spAutoFit/>
          </a:bodyPr>
          <a:lstStyle/>
          <a:p>
            <a:pPr marL="457200" lvl="0" indent="-304800">
              <a:buSzPct val="100000"/>
              <a:buFont typeface="Calibri"/>
              <a:buChar char="-"/>
            </a:pPr>
            <a:r>
              <a:rPr lang="en-US" sz="1200" dirty="0">
                <a:latin typeface="Calibri"/>
                <a:ea typeface="Calibri"/>
                <a:cs typeface="Calibri"/>
                <a:sym typeface="Calibri"/>
              </a:rPr>
              <a:t>Management of software has changed radically in this time too:</a:t>
            </a:r>
          </a:p>
          <a:p>
            <a:pPr marL="914400" lvl="1" indent="-304800">
              <a:buSzPct val="100000"/>
              <a:buFont typeface="Calibri"/>
              <a:buChar char="-"/>
            </a:pPr>
            <a:r>
              <a:rPr lang="en-US" sz="1200" dirty="0">
                <a:latin typeface="Calibri"/>
                <a:ea typeface="Calibri"/>
                <a:cs typeface="Calibri"/>
                <a:sym typeface="Calibri"/>
              </a:rPr>
              <a:t>We used to have big up-front specifications for “projects” that represented yearly releases, and deadlines were frequently missed.</a:t>
            </a:r>
          </a:p>
          <a:p>
            <a:pPr marL="914400" lvl="1" indent="-304800">
              <a:buSzPct val="100000"/>
              <a:buFont typeface="Calibri"/>
              <a:buChar char="-"/>
            </a:pPr>
            <a:r>
              <a:rPr lang="en-US" sz="1200" dirty="0">
                <a:latin typeface="Calibri"/>
                <a:ea typeface="Calibri"/>
                <a:cs typeface="Calibri"/>
                <a:sym typeface="Calibri"/>
              </a:rPr>
              <a:t>Now we have Agile development… “projects” are mostly gone and instead we have ever-changing “products” with a much-tighter release schedule… sometimes multiple times per day.</a:t>
            </a:r>
          </a:p>
          <a:p>
            <a:pPr marL="914400" lvl="1" indent="-304800">
              <a:buSzPct val="100000"/>
              <a:buFont typeface="Calibri"/>
              <a:buChar char="-"/>
            </a:pPr>
            <a:endParaRPr lang="en-US" sz="1200" dirty="0">
              <a:latin typeface="Calibri"/>
              <a:ea typeface="Calibri"/>
              <a:cs typeface="Calibri"/>
              <a:sym typeface="Calibri"/>
            </a:endParaRPr>
          </a:p>
        </p:txBody>
      </p:sp>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p:cSld>
    <p:spTree>
      <p:nvGrpSpPr>
        <p:cNvPr id="1" name="Shape 868"/>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p:cSld>
    <p:spTree>
      <p:nvGrpSpPr>
        <p:cNvPr id="1" name="Shape 87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77"/>
          <p:cNvSpPr txBox="1">
            <a:spLocks noGrp="1"/>
          </p:cNvSpPr>
          <p:nvPr>
            <p:ph type="body" idx="1"/>
          </p:nvPr>
        </p:nvSpPr>
        <p:spPr>
          <a:xfrm>
            <a:off x="6096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Reference: </a:t>
            </a:r>
          </a:p>
          <a:p>
            <a:pPr marL="0" marR="0" lvl="0" indent="0" algn="l" rtl="0">
              <a:spcBef>
                <a:spcPts val="0"/>
              </a:spcBef>
              <a:buSzPct val="25000"/>
              <a:buNone/>
            </a:pPr>
            <a:r>
              <a:rPr lang="en-US" sz="1200" dirty="0">
                <a:solidFill>
                  <a:schemeClr val="dk1"/>
                </a:solidFill>
                <a:latin typeface="Calibri"/>
                <a:ea typeface="Calibri"/>
                <a:cs typeface="Calibri"/>
                <a:sym typeface="Calibri"/>
              </a:rPr>
              <a:t>http://www.slideshare.net/Docker/docker-networking-deep-dive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has recently added quite a few networking features on top of their </a:t>
            </a:r>
            <a:r>
              <a:rPr lang="en-US" sz="1200" dirty="0" err="1">
                <a:solidFill>
                  <a:schemeClr val="dk1"/>
                </a:solidFill>
                <a:latin typeface="Calibri"/>
                <a:ea typeface="Calibri"/>
                <a:cs typeface="Calibri"/>
                <a:sym typeface="Calibri"/>
              </a:rPr>
              <a:t>Libnetwork</a:t>
            </a:r>
            <a:r>
              <a:rPr lang="en-US" sz="1200" dirty="0">
                <a:solidFill>
                  <a:schemeClr val="dk1"/>
                </a:solidFill>
                <a:latin typeface="Calibri"/>
                <a:ea typeface="Calibri"/>
                <a:cs typeface="Calibri"/>
                <a:sym typeface="Calibri"/>
              </a:rPr>
              <a:t> functionality. These use cases have traditionally been served by Docker networking plugins such as Weave, Flannel, Calico, and </a:t>
            </a:r>
            <a:r>
              <a:rPr lang="en-US" sz="1200" dirty="0" err="1">
                <a:solidFill>
                  <a:schemeClr val="dk1"/>
                </a:solidFill>
                <a:latin typeface="Calibri"/>
                <a:ea typeface="Calibri"/>
                <a:cs typeface="Calibri"/>
                <a:sym typeface="Calibri"/>
              </a:rPr>
              <a:t>OpenVSwitch</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p:cSld>
    <p:spTree>
      <p:nvGrpSpPr>
        <p:cNvPr id="1" name="Shape 88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102</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83"/>
          <p:cNvSpPr txBox="1">
            <a:spLocks noGrp="1"/>
          </p:cNvSpPr>
          <p:nvPr>
            <p:ph type="body" idx="1"/>
          </p:nvPr>
        </p:nvSpPr>
        <p:spPr>
          <a:xfrm>
            <a:off x="731838" y="4672013"/>
            <a:ext cx="5851525" cy="431958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Reference: https://github.com/docker/docker/releases/tag/v1.13.0</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p:cSld>
    <p:spTree>
      <p:nvGrpSpPr>
        <p:cNvPr id="1" name="Shape 88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89"/>
          <p:cNvSpPr txBox="1">
            <a:spLocks noGrp="1"/>
          </p:cNvSpPr>
          <p:nvPr>
            <p:ph type="body" idx="1"/>
          </p:nvPr>
        </p:nvSpPr>
        <p:spPr>
          <a:xfrm>
            <a:off x="533400" y="4800600"/>
            <a:ext cx="61722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a:t>
            </a:r>
            <a:r>
              <a:rPr lang="en-US" sz="1200" dirty="0">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p>
          <a:p>
            <a:pPr marL="0" marR="0" lvl="0" indent="0" algn="l" rtl="0">
              <a:spcBef>
                <a:spcPts val="0"/>
              </a:spcBef>
              <a:buNone/>
            </a:pPr>
            <a:endParaRPr sz="1200" dirty="0">
              <a:solidFill>
                <a:schemeClr val="dk1"/>
              </a:solidFill>
              <a:highlight>
                <a:srgbClr val="FFFFFF"/>
              </a:highlight>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Reference: </a:t>
            </a:r>
          </a:p>
          <a:p>
            <a:pPr marL="0" marR="0" lvl="0" indent="0" algn="l" rtl="0">
              <a:spcBef>
                <a:spcPts val="0"/>
              </a:spcBef>
              <a:buSzPct val="25000"/>
              <a:buNone/>
            </a:pPr>
            <a:r>
              <a:rPr lang="en-US" sz="1200" dirty="0">
                <a:solidFill>
                  <a:schemeClr val="dk1"/>
                </a:solidFill>
                <a:latin typeface="Calibri"/>
                <a:ea typeface="Calibri"/>
                <a:cs typeface="Calibri"/>
                <a:sym typeface="Calibri"/>
              </a:rPr>
              <a:t>https://docs.docker.com/engine/userguide/networking/overlay-security-model/</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p:cSld>
    <p:spTree>
      <p:nvGrpSpPr>
        <p:cNvPr id="1" name="Shape 90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105</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609600" y="4560888"/>
            <a:ext cx="6248400" cy="4319587"/>
          </a:xfrm>
          <a:prstGeom prst="rect">
            <a:avLst/>
          </a:prstGeom>
          <a:solidFill>
            <a:schemeClr val="bg1"/>
          </a:solidFill>
        </p:spPr>
        <p:txBody>
          <a:bodyPr/>
          <a:lstStyle/>
          <a:p>
            <a:pPr lvl="0"/>
            <a:endParaRPr lang="en-US" dirty="0">
              <a:sym typeface="Calibri"/>
            </a:endParaRPr>
          </a:p>
          <a:p>
            <a:pPr lvl="0"/>
            <a:endParaRPr lang="en-US" dirty="0">
              <a:sym typeface="Calibri"/>
            </a:endParaRPr>
          </a:p>
          <a:p>
            <a:pPr lvl="0"/>
            <a:r>
              <a:rPr lang="en-US" dirty="0">
                <a:sym typeface="Calibri"/>
              </a:rPr>
              <a:t>The gist is that Jenkins master runs from a Docker image and is part of a Kubernetes Jenkins cluster. The master itself must have its own persistent storage where the $JENKINS_HOME with all of its credentials, plugins, and job/system configurations can be stored. This separation of master and $JENKINS_HOME into 2 locations allows the master to be </a:t>
            </a:r>
            <a:r>
              <a:rPr lang="en-US" dirty="0">
                <a:sym typeface="Calibri"/>
                <a:hlinkClick r:id="rId3"/>
              </a:rPr>
              <a:t>fungible</a:t>
            </a:r>
            <a:r>
              <a:rPr lang="en-US" dirty="0">
                <a:sym typeface="Calibri"/>
              </a:rPr>
              <a:t> and therefore easily replaced should it go offline and need to be restarted by Kubernetes. The important “guts” that make a master unique all exist in the $JENKINS_HOME and can be mounted to the new master container on-demand. Kubernetes own load balancer then handles the re-routing of traffic from the dead container to the new one.</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106</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p:cSld>
    <p:spTree>
      <p:nvGrpSpPr>
        <p:cNvPr id="1" name="Shape 914"/>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916"/>
          <p:cNvSpPr txBox="1">
            <a:spLocks noGrp="1"/>
          </p:cNvSpPr>
          <p:nvPr>
            <p:ph type="body" idx="1"/>
          </p:nvPr>
        </p:nvSpPr>
        <p:spPr>
          <a:xfrm>
            <a:off x="633467" y="4800600"/>
            <a:ext cx="6049962" cy="4086103"/>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using the Docker Plugin for Jenkins to allow Jenkins to provision new containers which act as Jenkins slaves and compile code for a particular version of the popular Hybris </a:t>
            </a:r>
            <a:r>
              <a:rPr lang="en-US" sz="1200" dirty="0" err="1">
                <a:solidFill>
                  <a:schemeClr val="dk1"/>
                </a:solidFill>
                <a:latin typeface="Calibri"/>
                <a:ea typeface="Calibri"/>
                <a:cs typeface="Calibri"/>
                <a:sym typeface="Calibri"/>
              </a:rPr>
              <a:t>eCommerce</a:t>
            </a:r>
            <a:r>
              <a:rPr lang="en-US" sz="1200" dirty="0">
                <a:solidFill>
                  <a:schemeClr val="dk1"/>
                </a:solidFill>
                <a:latin typeface="Calibri"/>
                <a:ea typeface="Calibri"/>
                <a:cs typeface="Calibri"/>
                <a:sym typeface="Calibri"/>
              </a:rPr>
              <a:t> platform.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solved several problems:</a:t>
            </a:r>
          </a:p>
          <a:p>
            <a:pPr marL="323850" marR="0" lvl="0" indent="-171450" algn="l" rtl="0">
              <a:spcBef>
                <a:spcPts val="0"/>
              </a:spcBef>
              <a:buClr>
                <a:schemeClr val="dk1"/>
              </a:buClr>
              <a:buSzPct val="100000"/>
              <a:buFont typeface="Arial" panose="020B0604020202020204" pitchFamily="34" charset="0"/>
              <a:buChar char="•"/>
            </a:pPr>
            <a:r>
              <a:rPr lang="en-US" sz="1200" dirty="0">
                <a:solidFill>
                  <a:schemeClr val="dk1"/>
                </a:solidFill>
                <a:latin typeface="Calibri"/>
                <a:ea typeface="Calibri"/>
                <a:cs typeface="Calibri"/>
                <a:sym typeface="Calibri"/>
              </a:rPr>
              <a:t>Hybris can only compile one application at a time, so developers often ended up waiting in queues (up to 45+ minutes) to see the result of the code in the application.</a:t>
            </a:r>
          </a:p>
          <a:p>
            <a:pPr marL="323850" marR="0" lvl="0" indent="-171450" algn="l" rtl="0">
              <a:spcBef>
                <a:spcPts val="0"/>
              </a:spcBef>
              <a:buClr>
                <a:schemeClr val="dk1"/>
              </a:buClr>
              <a:buSzPct val="100000"/>
              <a:buFont typeface="Arial" panose="020B0604020202020204" pitchFamily="34" charset="0"/>
              <a:buChar char="•"/>
            </a:pPr>
            <a:r>
              <a:rPr lang="en-US" sz="1200" dirty="0">
                <a:solidFill>
                  <a:schemeClr val="dk1"/>
                </a:solidFill>
                <a:latin typeface="Calibri"/>
                <a:ea typeface="Calibri"/>
                <a:cs typeface="Calibri"/>
                <a:sym typeface="Calibri"/>
              </a:rPr>
              <a:t>Hybris cannot cross-compile applications for different versions of the platform, so separate slaves are required for each version</a:t>
            </a: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r>
              <a:rPr lang="en-US" sz="1200" dirty="0">
                <a:solidFill>
                  <a:schemeClr val="dk1"/>
                </a:solidFill>
                <a:latin typeface="Calibri"/>
                <a:ea typeface="Calibri"/>
                <a:cs typeface="Calibri"/>
                <a:sym typeface="Calibri"/>
              </a:rPr>
              <a:t>Using Docker solves these problems by allowing a new lightweight application server to be spun up for each code commit… the container contains the correct version of Hybris for the branch the code comes from as well as a Jenkins slave to start the compilation.</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p:cSld>
    <p:spTree>
      <p:nvGrpSpPr>
        <p:cNvPr id="1" name="Shape 922"/>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924"/>
          <p:cNvSpPr txBox="1">
            <a:spLocks noGrp="1"/>
          </p:cNvSpPr>
          <p:nvPr>
            <p:ph type="body" idx="1"/>
          </p:nvPr>
        </p:nvSpPr>
        <p:spPr>
          <a:xfrm>
            <a:off x="6858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presentation describes a workflow for true Continuous Deployment using Jenkins with the Docker plugin to publish images and the SSH plugin to pull images onto production environments. The code must first pass code quality tests in </a:t>
            </a:r>
            <a:r>
              <a:rPr lang="en-US" sz="1200" dirty="0" err="1">
                <a:solidFill>
                  <a:schemeClr val="dk1"/>
                </a:solidFill>
                <a:latin typeface="Calibri"/>
                <a:ea typeface="Calibri"/>
                <a:cs typeface="Calibri"/>
                <a:sym typeface="Calibri"/>
              </a:rPr>
              <a:t>SonarQube</a:t>
            </a:r>
            <a:r>
              <a:rPr lang="en-US" sz="1200" dirty="0">
                <a:solidFill>
                  <a:schemeClr val="dk1"/>
                </a:solidFill>
                <a:latin typeface="Calibri"/>
                <a:ea typeface="Calibri"/>
                <a:cs typeface="Calibri"/>
                <a:sym typeface="Calibri"/>
              </a:rPr>
              <a:t> (formerly Sonar) and artifacts are stored using Nexus. A Blue/Green / Canary routing model allows new code to be gradually moved to the bulk of users, and allows for user-selection of application version, if desired.</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p:cSld>
    <p:spTree>
      <p:nvGrpSpPr>
        <p:cNvPr id="1" name="Shape 93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109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932"/>
          <p:cNvSpPr txBox="1">
            <a:spLocks noGrp="1"/>
          </p:cNvSpPr>
          <p:nvPr>
            <p:ph type="body" idx="1"/>
          </p:nvPr>
        </p:nvSpPr>
        <p:spPr>
          <a:xfrm>
            <a:off x="6096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It would be useful to orchestrate Docker containers with an automation tool. This allows us to create a variety of helpful automation including continuous integration pipelines for example. </a:t>
            </a:r>
          </a:p>
          <a:p>
            <a:pPr marL="0" marR="0" lvl="0" indent="0" algn="l" rtl="0">
              <a:spcBef>
                <a:spcPts val="0"/>
              </a:spcBef>
              <a:buSzPct val="25000"/>
              <a:buNone/>
            </a:pPr>
            <a:r>
              <a:rPr lang="en-US" sz="1200" dirty="0">
                <a:solidFill>
                  <a:schemeClr val="dk1"/>
                </a:solidFill>
                <a:latin typeface="Calibri"/>
                <a:ea typeface="Calibri"/>
                <a:cs typeface="Calibri"/>
                <a:sym typeface="Calibri"/>
              </a:rPr>
              <a:t>In order to do so, we must figure out how to create containers from another application. Next we will walk through an example to do so.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p:cSld>
    <p:spTree>
      <p:nvGrpSpPr>
        <p:cNvPr id="1" name="Shape 190"/>
        <p:cNvGrpSpPr/>
        <p:nvPr/>
      </p:nvGrpSpPr>
      <p:grpSpPr>
        <a:xfrm>
          <a:off x="0" y="0"/>
          <a:ext cx="0" cy="0"/>
          <a:chOff x="0" y="0"/>
          <a:chExt cx="0" cy="0"/>
        </a:xfrm>
      </p:grpSpPr>
      <p:sp>
        <p:nvSpPr>
          <p:cNvPr id="4" name="TextBox 3"/>
          <p:cNvSpPr txBox="1">
            <a:spLocks noChangeArrowheads="1"/>
          </p:cNvSpPr>
          <p:nvPr/>
        </p:nvSpPr>
        <p:spPr bwMode="auto">
          <a:xfrm>
            <a:off x="423335" y="8886703"/>
            <a:ext cx="6470227" cy="234295"/>
          </a:xfrm>
          <a:prstGeom prst="rect">
            <a:avLst/>
          </a:prstGeom>
          <a:noFill/>
          <a:ln w="9525">
            <a:noFill/>
            <a:miter lim="800000"/>
            <a:headEnd/>
            <a:tailEnd/>
          </a:ln>
        </p:spPr>
        <p:txBody>
          <a:bodyPr wrap="square" lIns="96661" tIns="48331" rIns="96661" bIns="48331">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Course content © </a:t>
            </a:r>
            <a:r>
              <a:rPr lang="en-US" sz="900" dirty="0">
                <a:latin typeface="+mj-lt"/>
                <a:cs typeface="Helvetica Neue" charset="0"/>
              </a:rPr>
              <a:t>2017 </a:t>
            </a:r>
            <a:r>
              <a:rPr lang="en-US" sz="900" dirty="0" err="1">
                <a:latin typeface="+mj-lt"/>
                <a:cs typeface="Helvetica Neue" charset="0"/>
              </a:rPr>
              <a:t>TechTown</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92"/>
          <p:cNvSpPr txBox="1">
            <a:spLocks noGrp="1"/>
          </p:cNvSpPr>
          <p:nvPr>
            <p:ph type="body" idx="1"/>
          </p:nvPr>
        </p:nvSpPr>
        <p:spPr>
          <a:xfrm>
            <a:off x="731838" y="4724400"/>
            <a:ext cx="5973762" cy="4396598"/>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b="0" i="0" dirty="0">
                <a:solidFill>
                  <a:schemeClr val="dk1"/>
                </a:solidFill>
                <a:latin typeface="Calibri"/>
                <a:ea typeface="Calibri"/>
                <a:cs typeface="Calibri"/>
                <a:sym typeface="Calibri"/>
              </a:rPr>
              <a:t>A common problem for developers is the difficulty of managing all their application's dependencies in a simple and automated way.</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This is usually difficult for several reasons: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Cross-platform dependencies</a:t>
            </a:r>
            <a:r>
              <a:rPr lang="en-US" sz="1200" b="0" i="0" dirty="0">
                <a:solidFill>
                  <a:schemeClr val="dk1"/>
                </a:solidFill>
                <a:latin typeface="Calibri"/>
                <a:ea typeface="Calibri"/>
                <a:cs typeface="Calibri"/>
                <a:sym typeface="Calibri"/>
              </a:rPr>
              <a:t>. Modern applications often depend on a combination of system libraries and binaries, language-specific packages, framework-specific modules, internal components developed for another project, etc. These dependencies live in different "worlds" and require different tools - these tools typically don't work well with each other, requiring awkward custom integrations.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Conflicting dependencies</a:t>
            </a:r>
            <a:r>
              <a:rPr lang="en-US" sz="1200" b="0" i="0" dirty="0">
                <a:solidFill>
                  <a:schemeClr val="dk1"/>
                </a:solidFill>
                <a:latin typeface="Calibri"/>
                <a:ea typeface="Calibri"/>
                <a:cs typeface="Calibri"/>
                <a:sym typeface="Calibri"/>
              </a:rPr>
              <a:t>. Different applications may depend on different versions of the same dependency. Packaging tools handle these situations with various degrees of ease - but they all handle them in different and incompatible ways, which again forces the developer to do extra work.</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Custom dependencies</a:t>
            </a:r>
            <a:r>
              <a:rPr lang="en-US" sz="1200" b="0" i="0" dirty="0">
                <a:solidFill>
                  <a:schemeClr val="dk1"/>
                </a:solidFill>
                <a:latin typeface="Calibri"/>
                <a:ea typeface="Calibri"/>
                <a:cs typeface="Calibri"/>
                <a:sym typeface="Calibri"/>
              </a:rPr>
              <a:t>. A developer may need to prepare a custom version of their application's dependency. Some packaging systems can handle custom versions of a dependency, others can't - and all of them handle it differently.</a:t>
            </a:r>
          </a:p>
          <a:p>
            <a:pPr marL="0" marR="0" lvl="0" indent="0" algn="l" rtl="0">
              <a:spcBef>
                <a:spcPts val="0"/>
              </a:spcBef>
              <a:buSzPct val="25000"/>
              <a:buNone/>
            </a:pPr>
            <a:endParaRPr lang="en-US"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dirty="0">
              <a:solidFill>
                <a:schemeClr val="dk1"/>
              </a:solidFill>
              <a:latin typeface="Calibri"/>
              <a:ea typeface="Calibri"/>
              <a:cs typeface="Calibri"/>
              <a:sym typeface="Calibri"/>
            </a:endParaRPr>
          </a:p>
          <a:p>
            <a:pPr marL="0" marR="0" lvl="0" indent="0" algn="r" rtl="0">
              <a:spcBef>
                <a:spcPts val="0"/>
              </a:spcBef>
              <a:buSzPct val="25000"/>
              <a:buNone/>
            </a:pPr>
            <a:r>
              <a:rPr lang="en-US"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Continued on next page…</a:t>
            </a:r>
            <a:endParaRPr lang="en-US" sz="1200" b="0" i="1" dirty="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p:cSld>
    <p:spTree>
      <p:nvGrpSpPr>
        <p:cNvPr id="1" name="Shape 94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110</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943"/>
          <p:cNvSpPr txBox="1">
            <a:spLocks noGrp="1"/>
          </p:cNvSpPr>
          <p:nvPr>
            <p:ph type="body" idx="1"/>
          </p:nvPr>
        </p:nvSpPr>
        <p:spPr>
          <a:xfrm>
            <a:off x="6858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You can run the following command if you would like a fully functional example of this behavior.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-v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ubuntu:latest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"apt-get update ; apt-get install docker.io -y ; bash"</a:t>
            </a:r>
            <a:br>
              <a:rPr lang="en-US" sz="1200" dirty="0">
                <a:solidFill>
                  <a:schemeClr val="dk1"/>
                </a:solidFill>
                <a:latin typeface="Calibri"/>
                <a:ea typeface="Calibri"/>
                <a:cs typeface="Calibri"/>
                <a:sym typeface="Calibri"/>
              </a:rPr>
            </a:b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Once in this container, you can execute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on the host such as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ps’</a:t>
            </a:r>
            <a:r>
              <a:rPr lang="en-US" sz="1200" dirty="0">
                <a:solidFill>
                  <a:schemeClr val="dk1"/>
                </a:solidFill>
                <a:latin typeface="Calibri"/>
                <a:ea typeface="Calibri"/>
                <a:cs typeface="Calibri"/>
                <a:sym typeface="Calibri"/>
              </a:rPr>
              <a:t> or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run </a:t>
            </a:r>
            <a:r>
              <a:rPr lang="en-US" sz="1200" b="0" i="0" dirty="0" err="1">
                <a:solidFill>
                  <a:schemeClr val="dk1"/>
                </a:solidFill>
                <a:latin typeface="Calibri"/>
                <a:ea typeface="Calibri"/>
                <a:cs typeface="Calibri"/>
                <a:sym typeface="Calibri"/>
              </a:rPr>
              <a:t>ubuntu</a:t>
            </a:r>
            <a:r>
              <a:rPr lang="en-US" sz="1200" b="0" i="0" dirty="0">
                <a:solidFill>
                  <a:schemeClr val="dk1"/>
                </a:solidFill>
                <a:latin typeface="Calibri"/>
                <a:ea typeface="Calibri"/>
                <a:cs typeface="Calibri"/>
                <a:sym typeface="Calibri"/>
              </a:rPr>
              <a:t> /bin/</a:t>
            </a:r>
            <a:r>
              <a:rPr lang="en-US" sz="1200" b="1" i="0" dirty="0">
                <a:solidFill>
                  <a:schemeClr val="dk1"/>
                </a:solidFill>
                <a:latin typeface="Calibri"/>
                <a:ea typeface="Calibri"/>
                <a:cs typeface="Calibri"/>
                <a:sym typeface="Calibri"/>
              </a:rPr>
              <a:t>echo</a:t>
            </a:r>
            <a:r>
              <a:rPr lang="en-US" sz="1200" b="0" i="0" dirty="0">
                <a:solidFill>
                  <a:schemeClr val="dk1"/>
                </a:solidFill>
                <a:latin typeface="Calibri"/>
                <a:ea typeface="Calibri"/>
                <a:cs typeface="Calibri"/>
                <a:sym typeface="Calibri"/>
              </a:rPr>
              <a:t> 'Hello world’’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Remember our syntax from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volumes, this is mapping the host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to the client container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Finally, consider the security aspects if doing this in a non</a:t>
            </a:r>
            <a:r>
              <a:rPr lang="en-US" sz="1200" dirty="0">
                <a:solidFill>
                  <a:schemeClr val="dk1"/>
                </a:solidFill>
                <a:latin typeface="Calibri"/>
                <a:ea typeface="Calibri"/>
                <a:cs typeface="Calibri"/>
                <a:sym typeface="Calibri"/>
              </a:rPr>
              <a:t>-</a:t>
            </a:r>
            <a:r>
              <a:rPr lang="en-US" sz="1200" b="0" i="0" dirty="0">
                <a:solidFill>
                  <a:schemeClr val="dk1"/>
                </a:solidFill>
                <a:latin typeface="Calibri"/>
                <a:ea typeface="Calibri"/>
                <a:cs typeface="Calibri"/>
                <a:sym typeface="Calibri"/>
              </a:rPr>
              <a:t>developer situation as the client container has access to all the other running containers. An attacker could access the socke</a:t>
            </a:r>
            <a:r>
              <a:rPr lang="en-US" sz="1200" dirty="0">
                <a:solidFill>
                  <a:schemeClr val="dk1"/>
                </a:solidFill>
                <a:latin typeface="Calibri"/>
                <a:ea typeface="Calibri"/>
                <a:cs typeface="Calibri"/>
                <a:sym typeface="Calibri"/>
              </a:rPr>
              <a:t>t</a:t>
            </a:r>
            <a:r>
              <a:rPr lang="en-US" sz="1200" b="0" i="0" dirty="0">
                <a:solidFill>
                  <a:schemeClr val="dk1"/>
                </a:solidFill>
                <a:latin typeface="Calibri"/>
                <a:ea typeface="Calibri"/>
                <a:cs typeface="Calibri"/>
                <a:sym typeface="Calibri"/>
              </a:rPr>
              <a:t> and create another container to mount /</a:t>
            </a:r>
            <a:r>
              <a:rPr lang="en-US" sz="1200" b="0" i="0" dirty="0" err="1">
                <a:solidFill>
                  <a:schemeClr val="dk1"/>
                </a:solidFill>
                <a:latin typeface="Calibri"/>
                <a:ea typeface="Calibri"/>
                <a:cs typeface="Calibri"/>
                <a:sym typeface="Calibri"/>
              </a:rPr>
              <a:t>etc</a:t>
            </a:r>
            <a:r>
              <a:rPr lang="en-US" sz="1200" b="0" i="0" dirty="0">
                <a:solidFill>
                  <a:schemeClr val="dk1"/>
                </a:solidFill>
                <a:latin typeface="Calibri"/>
                <a:ea typeface="Calibri"/>
                <a:cs typeface="Calibri"/>
                <a:sym typeface="Calibri"/>
              </a:rPr>
              <a:t>/ and gain root access to the host, so it is wise to be careful when mounting </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into a container.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p:cSld>
    <p:spTree>
      <p:nvGrpSpPr>
        <p:cNvPr id="1" name="Shape 947"/>
        <p:cNvGrpSpPr/>
        <p:nvPr/>
      </p:nvGrpSpPr>
      <p:grpSpPr>
        <a:xfrm>
          <a:off x="0" y="0"/>
          <a:ext cx="0" cy="0"/>
          <a:chOff x="0" y="0"/>
          <a:chExt cx="0" cy="0"/>
        </a:xfrm>
      </p:grpSpPr>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111</a:t>
            </a:fld>
            <a:endParaRPr lang="en-US" sz="900" kern="1200" dirty="0">
              <a:solidFill>
                <a:srgbClr val="3F3F3F"/>
              </a:solidFill>
              <a:latin typeface="+mj-lt"/>
              <a:ea typeface="ヒラギノ明朝 ProN W3" charset="0"/>
              <a:cs typeface="Arial" charset="0"/>
              <a:sym typeface="Palatino" charset="0"/>
            </a:endParaRPr>
          </a:p>
        </p:txBody>
      </p:sp>
      <p:sp>
        <p:nvSpPr>
          <p:cNvPr id="8" name="Shape 949"/>
          <p:cNvSpPr txBox="1">
            <a:spLocks/>
          </p:cNvSpPr>
          <p:nvPr/>
        </p:nvSpPr>
        <p:spPr>
          <a:xfrm>
            <a:off x="609600" y="4724400"/>
            <a:ext cx="6096000" cy="4156075"/>
          </a:xfrm>
          <a:prstGeom prst="rect">
            <a:avLst/>
          </a:prstGeom>
          <a:solidFill>
            <a:schemeClr val="bg1"/>
          </a:solidFill>
        </p:spPr>
        <p:txBody>
          <a:bodyPr/>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endParaRPr lang="en-US" dirty="0">
              <a:sym typeface="Calibri"/>
            </a:endParaRPr>
          </a:p>
          <a:p>
            <a:r>
              <a:rPr lang="en-US" dirty="0">
                <a:sym typeface="Calibri"/>
              </a:rPr>
              <a:t>Jenkins Exercise in </a:t>
            </a:r>
            <a:r>
              <a:rPr lang="en-US" dirty="0" err="1">
                <a:sym typeface="Calibri"/>
              </a:rPr>
              <a:t>docker</a:t>
            </a:r>
            <a:r>
              <a:rPr lang="en-US" dirty="0">
                <a:sym typeface="Calibri"/>
              </a:rPr>
              <a:t>-tutorials is an example that will enable you to leverage Docker to easily setup and run Jenkins. Furthermore, by setting up a volume that is a shared </a:t>
            </a:r>
            <a:r>
              <a:rPr lang="en-US" dirty="0" err="1">
                <a:sym typeface="Calibri"/>
              </a:rPr>
              <a:t>docker.sock</a:t>
            </a:r>
            <a:r>
              <a:rPr lang="en-US" dirty="0">
                <a:sym typeface="Calibri"/>
              </a:rPr>
              <a:t>, you will give this container the capability to execute Docker commands on the host machine. </a:t>
            </a:r>
          </a:p>
        </p:txBody>
      </p:sp>
      <p:sp>
        <p:nvSpPr>
          <p:cNvPr id="2" name="Notes Placeholder 1">
            <a:extLst>
              <a:ext uri="{FF2B5EF4-FFF2-40B4-BE49-F238E27FC236}">
                <a16:creationId xmlns:a16="http://schemas.microsoft.com/office/drawing/2014/main" id="{1C5EB271-843B-5241-871F-FB7A8A9E2AA5}"/>
              </a:ext>
            </a:extLst>
          </p:cNvPr>
          <p:cNvSpPr>
            <a:spLocks noGrp="1"/>
          </p:cNvSpPr>
          <p:nvPr>
            <p:ph type="body" idx="1"/>
          </p:nvPr>
        </p:nvSpPr>
        <p:spPr>
          <a:xfrm>
            <a:off x="731838" y="4621213"/>
            <a:ext cx="5851525" cy="3779837"/>
          </a:xfrm>
          <a:prstGeom prst="rect">
            <a:avLst/>
          </a:prstGeom>
        </p:spPr>
        <p:txBody>
          <a:bodyPr/>
          <a:lstStyle/>
          <a:p>
            <a:r>
              <a:rPr lang="en-US" dirty="0"/>
              <a:t>https://</a:t>
            </a:r>
            <a:r>
              <a:rPr lang="en-US" dirty="0" err="1"/>
              <a:t>github.com</a:t>
            </a:r>
            <a:r>
              <a:rPr lang="en-US" dirty="0"/>
              <a:t>/</a:t>
            </a:r>
            <a:r>
              <a:rPr lang="en-US" dirty="0" err="1"/>
              <a:t>techtown</a:t>
            </a:r>
            <a:r>
              <a:rPr lang="en-US" dirty="0"/>
              <a:t>-training/docker-</a:t>
            </a:r>
            <a:r>
              <a:rPr lang="en-US" dirty="0" err="1"/>
              <a:t>bootcamp</a:t>
            </a:r>
            <a:r>
              <a:rPr lang="en-US" dirty="0"/>
              <a:t>/blob/master/exercise/exercise6.1-jenkins-part1.md</a:t>
            </a:r>
          </a:p>
          <a:p>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p:cSld>
    <p:spTree>
      <p:nvGrpSpPr>
        <p:cNvPr id="1" name="Shape 95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112</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p:cSld>
    <p:spTree>
      <p:nvGrpSpPr>
        <p:cNvPr id="1" name="Shape 967"/>
        <p:cNvGrpSpPr/>
        <p:nvPr/>
      </p:nvGrpSpPr>
      <p:grpSpPr>
        <a:xfrm>
          <a:off x="0" y="0"/>
          <a:ext cx="0" cy="0"/>
          <a:chOff x="0" y="0"/>
          <a:chExt cx="0" cy="0"/>
        </a:xfrm>
      </p:grpSpPr>
      <p:sp>
        <p:nvSpPr>
          <p:cNvPr id="969" name="Shape 969"/>
          <p:cNvSpPr txBox="1">
            <a:spLocks noGrp="1"/>
          </p:cNvSpPr>
          <p:nvPr>
            <p:ph type="body" idx="1"/>
          </p:nvPr>
        </p:nvSpPr>
        <p:spPr>
          <a:xfrm>
            <a:off x="609600" y="4724400"/>
            <a:ext cx="6172200" cy="4090987"/>
          </a:xfrm>
          <a:prstGeom prst="rect">
            <a:avLst/>
          </a:prstGeom>
          <a:solidFill>
            <a:schemeClr val="bg1"/>
          </a:solidFill>
        </p:spPr>
        <p:txBody>
          <a:bodyPr/>
          <a:lstStyle/>
          <a:p>
            <a:pPr lvl="0"/>
            <a:endParaRPr lang="en-US" dirty="0">
              <a:sym typeface="Calibri"/>
            </a:endParaRPr>
          </a:p>
          <a:p>
            <a:pPr lvl="0"/>
            <a:r>
              <a:rPr lang="en-US" dirty="0">
                <a:sym typeface="Calibri"/>
              </a:rPr>
              <a:t>This exercise expands on the ideas in the previous Jenkins Exercise setting up cross-container sharing of persistent volumes.</a:t>
            </a:r>
          </a:p>
          <a:p>
            <a:pPr lvl="0"/>
            <a:r>
              <a:rPr lang="en-US" dirty="0">
                <a:sym typeface="Calibri"/>
              </a:rPr>
              <a:t>https://</a:t>
            </a:r>
            <a:r>
              <a:rPr lang="en-US" dirty="0" err="1">
                <a:sym typeface="Calibri"/>
              </a:rPr>
              <a:t>github.com</a:t>
            </a:r>
            <a:r>
              <a:rPr lang="en-US" dirty="0">
                <a:sym typeface="Calibri"/>
              </a:rPr>
              <a:t>/</a:t>
            </a:r>
            <a:r>
              <a:rPr lang="en-US" dirty="0" err="1">
                <a:sym typeface="Calibri"/>
              </a:rPr>
              <a:t>techtown</a:t>
            </a:r>
            <a:r>
              <a:rPr lang="en-US" dirty="0">
                <a:sym typeface="Calibri"/>
              </a:rPr>
              <a:t>-training/docker-</a:t>
            </a:r>
            <a:r>
              <a:rPr lang="en-US" dirty="0" err="1">
                <a:sym typeface="Calibri"/>
              </a:rPr>
              <a:t>bootcamp</a:t>
            </a:r>
            <a:r>
              <a:rPr lang="en-US" dirty="0">
                <a:sym typeface="Calibri"/>
              </a:rPr>
              <a:t>/blob/master/exercise/exercise6.2-jenkins-part2.md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113</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p:cSld>
    <p:spTree>
      <p:nvGrpSpPr>
        <p:cNvPr id="1" name="Shape 978"/>
        <p:cNvGrpSpPr/>
        <p:nvPr/>
      </p:nvGrpSpPr>
      <p:grpSpPr>
        <a:xfrm>
          <a:off x="0" y="0"/>
          <a:ext cx="0" cy="0"/>
          <a:chOff x="0" y="0"/>
          <a:chExt cx="0" cy="0"/>
        </a:xfrm>
      </p:grpSpPr>
      <p:sp>
        <p:nvSpPr>
          <p:cNvPr id="980" name="Shape 980"/>
          <p:cNvSpPr txBox="1">
            <a:spLocks noGrp="1"/>
          </p:cNvSpPr>
          <p:nvPr>
            <p:ph type="body" idx="1"/>
          </p:nvPr>
        </p:nvSpPr>
        <p:spPr>
          <a:xfrm>
            <a:off x="731838" y="4495800"/>
            <a:ext cx="5851525" cy="4319587"/>
          </a:xfrm>
          <a:prstGeom prst="rect">
            <a:avLst/>
          </a:prstGeom>
        </p:spPr>
        <p:txBody>
          <a:bodyPr/>
          <a:lstStyle/>
          <a:p>
            <a:pPr lvl="0"/>
            <a:endParaRPr lang="en-US" dirty="0">
              <a:sym typeface="Calibri"/>
            </a:endParaRPr>
          </a:p>
          <a:p>
            <a:pPr lvl="0"/>
            <a:r>
              <a:rPr lang="en-US" dirty="0">
                <a:sym typeface="Calibri"/>
              </a:rPr>
              <a:t>A Continuous Integration pipeline is the first step in many development projects.</a:t>
            </a:r>
          </a:p>
          <a:p>
            <a:pPr lvl="0"/>
            <a:endParaRPr lang="en-US" dirty="0">
              <a:sym typeface="Calibri"/>
            </a:endParaRPr>
          </a:p>
          <a:p>
            <a:pPr lvl="0"/>
            <a:r>
              <a:rPr lang="en-US" dirty="0">
                <a:sym typeface="Calibri"/>
              </a:rPr>
              <a:t>https://</a:t>
            </a:r>
            <a:r>
              <a:rPr lang="en-US" dirty="0" err="1">
                <a:sym typeface="Calibri"/>
              </a:rPr>
              <a:t>github.com</a:t>
            </a:r>
            <a:r>
              <a:rPr lang="en-US" dirty="0">
                <a:sym typeface="Calibri"/>
              </a:rPr>
              <a:t>/</a:t>
            </a:r>
            <a:r>
              <a:rPr lang="en-US" dirty="0" err="1">
                <a:sym typeface="Calibri"/>
              </a:rPr>
              <a:t>techtown</a:t>
            </a:r>
            <a:r>
              <a:rPr lang="en-US" dirty="0">
                <a:sym typeface="Calibri"/>
              </a:rPr>
              <a:t>-training/docker-</a:t>
            </a:r>
            <a:r>
              <a:rPr lang="en-US" dirty="0" err="1">
                <a:sym typeface="Calibri"/>
              </a:rPr>
              <a:t>bootcamp</a:t>
            </a:r>
            <a:r>
              <a:rPr lang="en-US" dirty="0">
                <a:sym typeface="Calibri"/>
              </a:rPr>
              <a:t>/blob/master/exercise/exercise6.3-jenkins-part3.md</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114</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p:cSld>
    <p:spTree>
      <p:nvGrpSpPr>
        <p:cNvPr id="1" name="Shape 98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https://</a:t>
            </a:r>
            <a:r>
              <a:rPr lang="en-US" dirty="0" err="1"/>
              <a:t>github.com</a:t>
            </a:r>
            <a:r>
              <a:rPr lang="en-US" dirty="0"/>
              <a:t>/</a:t>
            </a:r>
            <a:r>
              <a:rPr lang="en-US" dirty="0" err="1"/>
              <a:t>techtown</a:t>
            </a:r>
            <a:r>
              <a:rPr lang="en-US" dirty="0"/>
              <a:t>-training/docker-</a:t>
            </a:r>
            <a:r>
              <a:rPr lang="en-US" dirty="0" err="1"/>
              <a:t>bootcamp</a:t>
            </a:r>
            <a:r>
              <a:rPr lang="en-US" dirty="0"/>
              <a:t>/blob/master/exercise/exercise6.4-jenkins-part4.md</a:t>
            </a:r>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115</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p:cSld>
    <p:spTree>
      <p:nvGrpSpPr>
        <p:cNvPr id="1" name="Shape 1000"/>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02"/>
          <p:cNvSpPr txBox="1">
            <a:spLocks noGrp="1"/>
          </p:cNvSpPr>
          <p:nvPr>
            <p:ph type="body" idx="1"/>
          </p:nvPr>
        </p:nvSpPr>
        <p:spPr>
          <a:xfrm>
            <a:off x="609600" y="4800600"/>
            <a:ext cx="60960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shows some ways to get the Chef SCM Test Kitchen test harness environment running against various deployment environments, including a Docker-based system.</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p:cSld>
    <p:spTree>
      <p:nvGrpSpPr>
        <p:cNvPr id="1" name="Shape 1009"/>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11"/>
          <p:cNvSpPr txBox="1">
            <a:spLocks noGrp="1"/>
          </p:cNvSpPr>
          <p:nvPr>
            <p:ph type="body" idx="1"/>
          </p:nvPr>
        </p:nvSpPr>
        <p:spPr>
          <a:xfrm>
            <a:off x="685800" y="4800600"/>
            <a:ext cx="59436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discusses using Jenkins and Docker to build a CI pipeline based around the </a:t>
            </a:r>
            <a:r>
              <a:rPr lang="en-US" sz="1200" dirty="0" err="1">
                <a:solidFill>
                  <a:schemeClr val="dk1"/>
                </a:solidFill>
                <a:latin typeface="Calibri"/>
                <a:ea typeface="Calibri"/>
                <a:cs typeface="Calibri"/>
                <a:sym typeface="Calibri"/>
              </a:rPr>
              <a:t>git</a:t>
            </a:r>
            <a:r>
              <a:rPr lang="en-US" sz="1200" dirty="0">
                <a:solidFill>
                  <a:schemeClr val="dk1"/>
                </a:solidFill>
                <a:latin typeface="Calibri"/>
                <a:ea typeface="Calibri"/>
                <a:cs typeface="Calibri"/>
                <a:sym typeface="Calibri"/>
              </a:rPr>
              <a:t>-flow branching model (with develop(</a:t>
            </a:r>
            <a:r>
              <a:rPr lang="en-US" sz="1200" dirty="0" err="1">
                <a:solidFill>
                  <a:schemeClr val="dk1"/>
                </a:solidFill>
                <a:latin typeface="Calibri"/>
                <a:ea typeface="Calibri"/>
                <a:cs typeface="Calibri"/>
                <a:sym typeface="Calibri"/>
              </a:rPr>
              <a:t>ment</a:t>
            </a:r>
            <a:r>
              <a:rPr lang="en-US" sz="1200" dirty="0">
                <a:solidFill>
                  <a:schemeClr val="dk1"/>
                </a:solidFill>
                <a:latin typeface="Calibri"/>
                <a:ea typeface="Calibri"/>
                <a:cs typeface="Calibri"/>
                <a:sym typeface="Calibri"/>
              </a:rPr>
              <a:t>) branch and master branch).</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p:cSld>
    <p:spTree>
      <p:nvGrpSpPr>
        <p:cNvPr id="1" name="Shape 1018"/>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20"/>
          <p:cNvSpPr txBox="1">
            <a:spLocks noGrp="1"/>
          </p:cNvSpPr>
          <p:nvPr>
            <p:ph type="body" idx="1"/>
          </p:nvPr>
        </p:nvSpPr>
        <p:spPr>
          <a:xfrm>
            <a:off x="685800" y="4800600"/>
            <a:ext cx="60960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a CI/CD pipeline. The pipeline features container re-use throughout the cycle and allows a blue/green deployment.</a:t>
            </a:r>
          </a:p>
          <a:p>
            <a:pPr marL="0" marR="0" lvl="0" indent="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Developer commits code to version control</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Continuous Integration tool (Jenkins) triggers on check-in, tests the changes, and builds a Docker Image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Jenkins submits new version of Image to Registry</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Docker Container is built and executed on QA server for testing</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Testing begins in Non-Prod / Prod environments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Staging server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“Blue” Production environment (non-live)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“Green” Production release, after successful tests, and is live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User access new functionality</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p:cSld>
    <p:spTree>
      <p:nvGrpSpPr>
        <p:cNvPr id="1" name="Shape 1026"/>
        <p:cNvGrpSpPr/>
        <p:nvPr/>
      </p:nvGrpSpPr>
      <p:grpSpPr>
        <a:xfrm>
          <a:off x="0" y="0"/>
          <a:ext cx="0" cy="0"/>
          <a:chOff x="0" y="0"/>
          <a:chExt cx="0" cy="0"/>
        </a:xfrm>
      </p:grpSpPr>
      <p:sp>
        <p:nvSpPr>
          <p:cNvPr id="6" name="Rectangle 5"/>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119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28"/>
          <p:cNvSpPr txBox="1">
            <a:spLocks noGrp="1"/>
          </p:cNvSpPr>
          <p:nvPr>
            <p:ph type="body" idx="1"/>
          </p:nvPr>
        </p:nvSpPr>
        <p:spPr>
          <a:xfrm>
            <a:off x="685800" y="4724400"/>
            <a:ext cx="6019800"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is structured as a tutorial and walks you through building a CI pipeline to deliver a web app. It features Jenkins CI and tight Slack integration for high visibility.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p:cSld>
    <p:spTree>
      <p:nvGrpSpPr>
        <p:cNvPr id="1" name="Shape 190"/>
        <p:cNvGrpSpPr/>
        <p:nvPr/>
      </p:nvGrpSpPr>
      <p:grpSpPr>
        <a:xfrm>
          <a:off x="0" y="0"/>
          <a:ext cx="0" cy="0"/>
          <a:chOff x="0" y="0"/>
          <a:chExt cx="0" cy="0"/>
        </a:xfrm>
      </p:grpSpPr>
      <p:sp>
        <p:nvSpPr>
          <p:cNvPr id="6" name="Shape 192"/>
          <p:cNvSpPr txBox="1">
            <a:spLocks noGrp="1"/>
          </p:cNvSpPr>
          <p:nvPr>
            <p:ph type="body" idx="1"/>
          </p:nvPr>
        </p:nvSpPr>
        <p:spPr>
          <a:xfrm>
            <a:off x="533400" y="457201"/>
            <a:ext cx="6172200" cy="8229600"/>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400" b="0" i="0" dirty="0">
                <a:solidFill>
                  <a:schemeClr val="dk1"/>
                </a:solidFill>
                <a:latin typeface="Calibri"/>
                <a:ea typeface="Calibri"/>
                <a:cs typeface="Calibri"/>
                <a:sym typeface="Calibri"/>
              </a:rPr>
              <a:t>Docker solves the problem of dependency hell by giving the developer a simple way to express </a:t>
            </a:r>
            <a:r>
              <a:rPr lang="en-US" sz="1400" b="0" i="1" dirty="0">
                <a:solidFill>
                  <a:schemeClr val="dk1"/>
                </a:solidFill>
                <a:latin typeface="Calibri"/>
                <a:ea typeface="Calibri"/>
                <a:cs typeface="Calibri"/>
                <a:sym typeface="Calibri"/>
              </a:rPr>
              <a:t>all</a:t>
            </a:r>
            <a:r>
              <a:rPr lang="en-US" sz="1400" b="0" i="0" dirty="0">
                <a:solidFill>
                  <a:schemeClr val="dk1"/>
                </a:solidFill>
                <a:latin typeface="Calibri"/>
                <a:ea typeface="Calibri"/>
                <a:cs typeface="Calibri"/>
                <a:sym typeface="Calibri"/>
              </a:rPr>
              <a:t> their application's dependencies in one place, while streamlining the process of assembling them. If this makes you think of </a:t>
            </a:r>
            <a:r>
              <a:rPr lang="en-US" sz="1400" b="0" i="0" u="sng" strike="noStrike" dirty="0">
                <a:solidFill>
                  <a:schemeClr val="hlink"/>
                </a:solidFill>
                <a:latin typeface="Calibri"/>
                <a:ea typeface="Calibri"/>
                <a:cs typeface="Calibri"/>
                <a:sym typeface="Calibri"/>
                <a:hlinkClick r:id="rId3"/>
              </a:rPr>
              <a:t>XKCD 927</a:t>
            </a:r>
            <a:r>
              <a:rPr lang="en-US" sz="1400" b="0" i="0" dirty="0">
                <a:solidFill>
                  <a:schemeClr val="dk1"/>
                </a:solidFill>
                <a:latin typeface="Calibri"/>
                <a:ea typeface="Calibri"/>
                <a:cs typeface="Calibri"/>
                <a:sym typeface="Calibri"/>
              </a:rPr>
              <a:t>, don't worry. </a:t>
            </a:r>
            <a:r>
              <a:rPr lang="en-US" sz="1400" b="0" i="0" dirty="0" err="1">
                <a:solidFill>
                  <a:schemeClr val="dk1"/>
                </a:solidFill>
                <a:latin typeface="Calibri"/>
                <a:ea typeface="Calibri"/>
                <a:cs typeface="Calibri"/>
                <a:sym typeface="Calibri"/>
              </a:rPr>
              <a:t>Docker</a:t>
            </a:r>
            <a:r>
              <a:rPr lang="en-US" sz="1400" b="0" i="0" dirty="0">
                <a:solidFill>
                  <a:schemeClr val="dk1"/>
                </a:solidFill>
                <a:latin typeface="Calibri"/>
                <a:ea typeface="Calibri"/>
                <a:cs typeface="Calibri"/>
                <a:sym typeface="Calibri"/>
              </a:rPr>
              <a:t> doesn't </a:t>
            </a:r>
            <a:r>
              <a:rPr lang="en-US" sz="1400" b="0" i="1" dirty="0">
                <a:solidFill>
                  <a:schemeClr val="dk1"/>
                </a:solidFill>
                <a:latin typeface="Calibri"/>
                <a:ea typeface="Calibri"/>
                <a:cs typeface="Calibri"/>
                <a:sym typeface="Calibri"/>
              </a:rPr>
              <a:t>replace</a:t>
            </a:r>
            <a:r>
              <a:rPr lang="en-US" sz="1400" b="0" i="0" dirty="0">
                <a:solidFill>
                  <a:schemeClr val="dk1"/>
                </a:solidFill>
                <a:latin typeface="Calibri"/>
                <a:ea typeface="Calibri"/>
                <a:cs typeface="Calibri"/>
                <a:sym typeface="Calibri"/>
              </a:rPr>
              <a:t> your favorite packaging systems. It simply orchestrates their use in a simple and repeatable way. How does it do that? With layers.</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err="1">
                <a:solidFill>
                  <a:schemeClr val="dk1"/>
                </a:solidFill>
                <a:latin typeface="Calibri"/>
                <a:ea typeface="Calibri"/>
                <a:cs typeface="Calibri"/>
                <a:sym typeface="Calibri"/>
              </a:rPr>
              <a:t>Docker</a:t>
            </a:r>
            <a:r>
              <a:rPr lang="en-US" sz="1400" b="0" i="0" dirty="0">
                <a:solidFill>
                  <a:schemeClr val="dk1"/>
                </a:solidFill>
                <a:latin typeface="Calibri"/>
                <a:ea typeface="Calibri"/>
                <a:cs typeface="Calibri"/>
                <a:sym typeface="Calibri"/>
              </a:rPr>
              <a:t> defines a build as running a sequence of Unix commands, one after the other, in the same container. Build commands modify the contents of the container (usually by installing new files on the </a:t>
            </a:r>
            <a:r>
              <a:rPr lang="en-US" sz="1400" b="0" i="0" dirty="0" err="1">
                <a:solidFill>
                  <a:schemeClr val="dk1"/>
                </a:solidFill>
                <a:latin typeface="Calibri"/>
                <a:ea typeface="Calibri"/>
                <a:cs typeface="Calibri"/>
                <a:sym typeface="Calibri"/>
              </a:rPr>
              <a:t>filesystem</a:t>
            </a:r>
            <a:r>
              <a:rPr lang="en-US" sz="1400" b="0" i="0" dirty="0">
                <a:solidFill>
                  <a:schemeClr val="dk1"/>
                </a:solidFill>
                <a:latin typeface="Calibri"/>
                <a:ea typeface="Calibri"/>
                <a:cs typeface="Calibri"/>
                <a:sym typeface="Calibri"/>
              </a:rPr>
              <a:t>), the next command modifies it some more, etc. Since each build command inherits the result of the previous commands, the </a:t>
            </a:r>
            <a:r>
              <a:rPr lang="en-US" sz="1400" b="0" i="1" dirty="0">
                <a:solidFill>
                  <a:schemeClr val="dk1"/>
                </a:solidFill>
                <a:latin typeface="Calibri"/>
                <a:ea typeface="Calibri"/>
                <a:cs typeface="Calibri"/>
                <a:sym typeface="Calibri"/>
              </a:rPr>
              <a:t>order</a:t>
            </a:r>
            <a:r>
              <a:rPr lang="en-US" sz="1400" b="0" i="0" dirty="0">
                <a:solidFill>
                  <a:schemeClr val="dk1"/>
                </a:solidFill>
                <a:latin typeface="Calibri"/>
                <a:ea typeface="Calibri"/>
                <a:cs typeface="Calibri"/>
                <a:sym typeface="Calibri"/>
              </a:rPr>
              <a:t> in which the commands are executed expresses </a:t>
            </a:r>
            <a:r>
              <a:rPr lang="en-US" sz="1400" b="0" i="1" dirty="0">
                <a:solidFill>
                  <a:schemeClr val="dk1"/>
                </a:solidFill>
                <a:latin typeface="Calibri"/>
                <a:ea typeface="Calibri"/>
                <a:cs typeface="Calibri"/>
                <a:sym typeface="Calibri"/>
              </a:rPr>
              <a:t>dependencies</a:t>
            </a:r>
            <a:r>
              <a:rPr lang="en-US" sz="1400" b="0" i="0" dirty="0">
                <a:solidFill>
                  <a:schemeClr val="dk1"/>
                </a:solidFill>
                <a:latin typeface="Calibri"/>
                <a:ea typeface="Calibri"/>
                <a:cs typeface="Calibri"/>
                <a:sym typeface="Calibri"/>
              </a:rPr>
              <a:t>.</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a:solidFill>
                  <a:schemeClr val="dk1"/>
                </a:solidFill>
                <a:latin typeface="Calibri"/>
                <a:ea typeface="Calibri"/>
                <a:cs typeface="Calibri"/>
                <a:sym typeface="Calibri"/>
              </a:rPr>
              <a:t>Here's a typical </a:t>
            </a:r>
            <a:r>
              <a:rPr lang="en-US" sz="1400" b="0" i="0" dirty="0" err="1">
                <a:solidFill>
                  <a:schemeClr val="dk1"/>
                </a:solidFill>
                <a:latin typeface="Calibri"/>
                <a:ea typeface="Calibri"/>
                <a:cs typeface="Calibri"/>
                <a:sym typeface="Calibri"/>
              </a:rPr>
              <a:t>Docker</a:t>
            </a:r>
            <a:r>
              <a:rPr lang="en-US" sz="1400" b="0" i="0" dirty="0">
                <a:solidFill>
                  <a:schemeClr val="dk1"/>
                </a:solidFill>
                <a:latin typeface="Calibri"/>
                <a:ea typeface="Calibri"/>
                <a:cs typeface="Calibri"/>
                <a:sym typeface="Calibri"/>
              </a:rPr>
              <a:t> build process:</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a:solidFill>
                  <a:schemeClr val="dk1"/>
                </a:solidFill>
                <a:latin typeface="Calibri"/>
                <a:ea typeface="Calibri"/>
                <a:cs typeface="Calibri"/>
                <a:sym typeface="Calibri"/>
              </a:rPr>
              <a:t>FROM ubuntu:12.04 RUN apt-get update &amp;&amp; apt-get install -y python python-pip curl RUN curl -</a:t>
            </a:r>
            <a:r>
              <a:rPr lang="en-US" sz="1400" b="0" i="0" dirty="0" err="1">
                <a:solidFill>
                  <a:schemeClr val="dk1"/>
                </a:solidFill>
                <a:latin typeface="Calibri"/>
                <a:ea typeface="Calibri"/>
                <a:cs typeface="Calibri"/>
                <a:sym typeface="Calibri"/>
              </a:rPr>
              <a:t>sSL</a:t>
            </a:r>
            <a:r>
              <a:rPr lang="en-US" sz="1400" b="0" i="0" dirty="0">
                <a:solidFill>
                  <a:schemeClr val="dk1"/>
                </a:solidFill>
                <a:latin typeface="Calibri"/>
                <a:ea typeface="Calibri"/>
                <a:cs typeface="Calibri"/>
                <a:sym typeface="Calibri"/>
              </a:rPr>
              <a:t> https://github.com/shykes/helloflask/archive/master.tar.gz | tar -</a:t>
            </a:r>
            <a:r>
              <a:rPr lang="en-US" sz="1400" b="0" i="0" dirty="0" err="1">
                <a:solidFill>
                  <a:schemeClr val="dk1"/>
                </a:solidFill>
                <a:latin typeface="Calibri"/>
                <a:ea typeface="Calibri"/>
                <a:cs typeface="Calibri"/>
                <a:sym typeface="Calibri"/>
              </a:rPr>
              <a:t>xzv</a:t>
            </a:r>
            <a:r>
              <a:rPr lang="en-US" sz="1400" b="0" i="0" dirty="0">
                <a:solidFill>
                  <a:schemeClr val="dk1"/>
                </a:solidFill>
                <a:latin typeface="Calibri"/>
                <a:ea typeface="Calibri"/>
                <a:cs typeface="Calibri"/>
                <a:sym typeface="Calibri"/>
              </a:rPr>
              <a:t> RUN cd </a:t>
            </a:r>
            <a:r>
              <a:rPr lang="en-US" sz="1400" b="0" i="0" dirty="0" err="1">
                <a:solidFill>
                  <a:schemeClr val="dk1"/>
                </a:solidFill>
                <a:latin typeface="Calibri"/>
                <a:ea typeface="Calibri"/>
                <a:cs typeface="Calibri"/>
                <a:sym typeface="Calibri"/>
              </a:rPr>
              <a:t>helloflask</a:t>
            </a:r>
            <a:r>
              <a:rPr lang="en-US" sz="1400" b="0" i="0" dirty="0">
                <a:solidFill>
                  <a:schemeClr val="dk1"/>
                </a:solidFill>
                <a:latin typeface="Calibri"/>
                <a:ea typeface="Calibri"/>
                <a:cs typeface="Calibri"/>
                <a:sym typeface="Calibri"/>
              </a:rPr>
              <a:t>-master &amp;&amp; pip install -r requirements.txt</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a:solidFill>
                  <a:schemeClr val="dk1"/>
                </a:solidFill>
                <a:latin typeface="Calibri"/>
                <a:ea typeface="Calibri"/>
                <a:cs typeface="Calibri"/>
                <a:sym typeface="Calibri"/>
              </a:rPr>
              <a:t>Note that </a:t>
            </a:r>
            <a:r>
              <a:rPr lang="en-US" sz="1400" b="0" i="0" dirty="0" err="1">
                <a:solidFill>
                  <a:schemeClr val="dk1"/>
                </a:solidFill>
                <a:latin typeface="Calibri"/>
                <a:ea typeface="Calibri"/>
                <a:cs typeface="Calibri"/>
                <a:sym typeface="Calibri"/>
              </a:rPr>
              <a:t>Docker</a:t>
            </a:r>
            <a:r>
              <a:rPr lang="en-US" sz="1400" b="0" i="0" dirty="0">
                <a:solidFill>
                  <a:schemeClr val="dk1"/>
                </a:solidFill>
                <a:latin typeface="Calibri"/>
                <a:ea typeface="Calibri"/>
                <a:cs typeface="Calibri"/>
                <a:sym typeface="Calibri"/>
              </a:rPr>
              <a:t> doesn't care </a:t>
            </a:r>
            <a:r>
              <a:rPr lang="en-US" sz="1400" b="0" i="1" dirty="0">
                <a:solidFill>
                  <a:schemeClr val="dk1"/>
                </a:solidFill>
                <a:latin typeface="Calibri"/>
                <a:ea typeface="Calibri"/>
                <a:cs typeface="Calibri"/>
                <a:sym typeface="Calibri"/>
              </a:rPr>
              <a:t>how</a:t>
            </a:r>
            <a:r>
              <a:rPr lang="en-US" sz="1400" b="0" i="0" dirty="0">
                <a:solidFill>
                  <a:schemeClr val="dk1"/>
                </a:solidFill>
                <a:latin typeface="Calibri"/>
                <a:ea typeface="Calibri"/>
                <a:cs typeface="Calibri"/>
                <a:sym typeface="Calibri"/>
              </a:rPr>
              <a:t> dependencies are built - as long as they can be built by running a Unix command in a container.</a:t>
            </a:r>
          </a:p>
          <a:p>
            <a:pPr marL="0" marR="0" lvl="0" indent="0" algn="l" rtl="0">
              <a:spcBef>
                <a:spcPts val="0"/>
              </a:spcBef>
              <a:buNone/>
            </a:pPr>
            <a:endParaRPr sz="1400" b="0" i="0"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dirty="0">
                <a:solidFill>
                  <a:schemeClr val="dk1"/>
                </a:solidFill>
                <a:latin typeface="Calibri"/>
                <a:ea typeface="Calibri"/>
                <a:cs typeface="Calibri"/>
                <a:sym typeface="Calibri"/>
              </a:rPr>
              <a:t>Reference: https://github.com/docker/docker</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p:cSld>
    <p:spTree>
      <p:nvGrpSpPr>
        <p:cNvPr id="1" name="Shape 1034"/>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p:cSld>
    <p:spTree>
      <p:nvGrpSpPr>
        <p:cNvPr id="1" name="Shape 1040"/>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p:cSld>
    <p:spTree>
      <p:nvGrpSpPr>
        <p:cNvPr id="1" name="Shape 1046"/>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122</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p:cSld>
    <p:spTree>
      <p:nvGrpSpPr>
        <p:cNvPr id="1" name="Shape 105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54"/>
          <p:cNvSpPr txBox="1">
            <a:spLocks noGrp="1"/>
          </p:cNvSpPr>
          <p:nvPr>
            <p:ph type="body" idx="1"/>
          </p:nvPr>
        </p:nvSpPr>
        <p:spPr>
          <a:xfrm>
            <a:off x="457200" y="4800600"/>
            <a:ext cx="62484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The vagrant files provided in this project: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https://github.com/russmckendrick/monitoring-docker</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Are excellent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https://github.com/russmckendrick/monitoring-docker/blob/master/vagrant-centos/Vagrantfile</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In addition, they give the VM a static IP of 192.168.33.10. This makes it much more convenient to access your containers from your host PC through the VM. For example, if you ran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--name some-ghost -p 8080:2368 -d ghost’ on this VM, you could then access the container ghost program at: 192.168.33.10:8080 in the internet browser of your host </a:t>
            </a:r>
            <a:r>
              <a:rPr lang="en-US" sz="1200" dirty="0" err="1">
                <a:solidFill>
                  <a:schemeClr val="dk1"/>
                </a:solidFill>
                <a:latin typeface="Calibri"/>
                <a:ea typeface="Calibri"/>
                <a:cs typeface="Calibri"/>
                <a:sym typeface="Calibri"/>
              </a:rPr>
              <a:t>MacOS</a:t>
            </a:r>
            <a:r>
              <a:rPr lang="en-US" sz="1200" dirty="0">
                <a:solidFill>
                  <a:schemeClr val="dk1"/>
                </a:solidFill>
                <a:latin typeface="Calibri"/>
                <a:ea typeface="Calibri"/>
                <a:cs typeface="Calibri"/>
                <a:sym typeface="Calibri"/>
              </a:rPr>
              <a:t> or Windows machine. This makes local development much easier and a more pleasant experience if you don’t have a dedicated Linux machine at all times.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p:cSld>
    <p:spTree>
      <p:nvGrpSpPr>
        <p:cNvPr id="1" name="Shape 1059"/>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124</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p:cSld>
    <p:spTree>
      <p:nvGrpSpPr>
        <p:cNvPr id="1" name="Shape 1066"/>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125</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p:cSld>
    <p:spTree>
      <p:nvGrpSpPr>
        <p:cNvPr id="1" name="Shape 1073"/>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075"/>
          <p:cNvSpPr txBox="1">
            <a:spLocks noGrp="1"/>
          </p:cNvSpPr>
          <p:nvPr>
            <p:ph type="body" idx="1"/>
          </p:nvPr>
        </p:nvSpPr>
        <p:spPr>
          <a:xfrm>
            <a:off x="609600" y="4724400"/>
            <a:ext cx="6096000" cy="4156075"/>
          </a:xfrm>
          <a:prstGeom prst="rect">
            <a:avLst/>
          </a:prstGeom>
          <a:solidFill>
            <a:schemeClr val="bg1"/>
          </a:solidFill>
          <a:ln>
            <a:noFill/>
          </a:ln>
        </p:spPr>
        <p:txBody>
          <a:bodyPr lIns="91425" tIns="45700" rIns="91425" bIns="45700" anchor="t" anchorCtr="0">
            <a:noAutofit/>
          </a:bodyPr>
          <a:lstStyle/>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When you install Docker Machine, you get a set of drivers for various cloud providers (like Amazon Web Services, Digital Ocean, or Microsoft Azure) and local providers (like Oracle </a:t>
            </a:r>
            <a:r>
              <a:rPr lang="en-US" sz="1200" dirty="0" err="1">
                <a:solidFill>
                  <a:schemeClr val="dk1"/>
                </a:solidFill>
                <a:latin typeface="Calibri"/>
                <a:ea typeface="Calibri"/>
                <a:cs typeface="Calibri"/>
                <a:sym typeface="Calibri"/>
              </a:rPr>
              <a:t>VirtualBox</a:t>
            </a:r>
            <a:r>
              <a:rPr lang="en-US" sz="1200" dirty="0">
                <a:solidFill>
                  <a:schemeClr val="dk1"/>
                </a:solidFill>
                <a:latin typeface="Calibri"/>
                <a:ea typeface="Calibri"/>
                <a:cs typeface="Calibri"/>
                <a:sym typeface="Calibri"/>
              </a:rPr>
              <a:t>, VMWare Fusion, or Microsoft Hyper-V).</a:t>
            </a: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https://docs.docker.com/machine/get-started-cloud/</a:t>
            </a:r>
            <a:r>
              <a:rPr lang="en-US" sz="1200" dirty="0">
                <a:solidFill>
                  <a:schemeClr val="dk1"/>
                </a:solidFill>
                <a:latin typeface="Calibri"/>
                <a:ea typeface="Calibri"/>
                <a:cs typeface="Calibri"/>
                <a:sym typeface="Calibri"/>
              </a:rPr>
              <a:t> </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p:cSld>
    <p:spTree>
      <p:nvGrpSpPr>
        <p:cNvPr id="1" name="Shape 108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127</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p:cSld>
    <p:spTree>
      <p:nvGrpSpPr>
        <p:cNvPr id="1" name="Shape 109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129</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p:cSld>
    <p:spTree>
      <p:nvGrpSpPr>
        <p:cNvPr id="1" name="Shape 196"/>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p:cSld>
    <p:spTree>
      <p:nvGrpSpPr>
        <p:cNvPr id="1" name="Shape 1100"/>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https://</a:t>
            </a:r>
            <a:r>
              <a:rPr lang="en-US" dirty="0" err="1"/>
              <a:t>github.com</a:t>
            </a:r>
            <a:r>
              <a:rPr lang="en-US" dirty="0"/>
              <a:t>/</a:t>
            </a:r>
            <a:r>
              <a:rPr lang="en-US" dirty="0" err="1"/>
              <a:t>techtown</a:t>
            </a:r>
            <a:r>
              <a:rPr lang="en-US" dirty="0"/>
              <a:t>-training/docker-</a:t>
            </a:r>
            <a:r>
              <a:rPr lang="en-US" dirty="0" err="1"/>
              <a:t>bootcamp</a:t>
            </a:r>
            <a:r>
              <a:rPr lang="en-US" dirty="0"/>
              <a:t>/blob/master/exercise/exercise7.1-docker-security.md</a:t>
            </a:r>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p:cSld>
    <p:spTree>
      <p:nvGrpSpPr>
        <p:cNvPr id="1" name="Shape 111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113"/>
          <p:cNvSpPr txBox="1">
            <a:spLocks noGrp="1"/>
          </p:cNvSpPr>
          <p:nvPr>
            <p:ph type="body" idx="1"/>
          </p:nvPr>
        </p:nvSpPr>
        <p:spPr>
          <a:xfrm>
            <a:off x="685800" y="4724400"/>
            <a:ext cx="6035634"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1.1 – Creating a separate partition for containers – mapping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/lib/</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to a separate partition</a:t>
            </a:r>
          </a:p>
          <a:p>
            <a:pPr marL="0" marR="0" lvl="0" indent="0" algn="l" rtl="0">
              <a:spcBef>
                <a:spcPts val="0"/>
              </a:spcBef>
              <a:buSzPct val="25000"/>
              <a:buNone/>
            </a:pPr>
            <a:r>
              <a:rPr lang="en-US" sz="1200" dirty="0">
                <a:solidFill>
                  <a:schemeClr val="dk1"/>
                </a:solidFill>
                <a:latin typeface="Calibri"/>
                <a:ea typeface="Calibri"/>
                <a:cs typeface="Calibri"/>
                <a:sym typeface="Calibri"/>
              </a:rPr>
              <a:t>2.1 – Restricting network traffic – pass </a:t>
            </a:r>
            <a:r>
              <a:rPr lang="en-US" sz="1200" dirty="0" err="1">
                <a:solidFill>
                  <a:schemeClr val="dk1"/>
                </a:solidFill>
                <a:latin typeface="Calibri"/>
                <a:ea typeface="Calibri"/>
                <a:cs typeface="Calibri"/>
                <a:sym typeface="Calibri"/>
              </a:rPr>
              <a:t>icc</a:t>
            </a:r>
            <a:r>
              <a:rPr lang="en-US" sz="1200" dirty="0">
                <a:solidFill>
                  <a:schemeClr val="dk1"/>
                </a:solidFill>
                <a:latin typeface="Calibri"/>
                <a:ea typeface="Calibri"/>
                <a:cs typeface="Calibri"/>
                <a:sym typeface="Calibri"/>
              </a:rPr>
              <a:t>=false to the Docker daemon startup process </a:t>
            </a:r>
          </a:p>
          <a:p>
            <a:pPr marL="0" marR="0" lvl="0" indent="0" algn="l" rtl="0">
              <a:spcBef>
                <a:spcPts val="0"/>
              </a:spcBef>
              <a:buSzPct val="25000"/>
              <a:buNone/>
            </a:pPr>
            <a:r>
              <a:rPr lang="en-US" sz="1200" dirty="0">
                <a:solidFill>
                  <a:schemeClr val="dk1"/>
                </a:solidFill>
                <a:latin typeface="Calibri"/>
                <a:ea typeface="Calibri"/>
                <a:cs typeface="Calibri"/>
                <a:sym typeface="Calibri"/>
              </a:rPr>
              <a:t>2.5 – Do not use the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storage driver – Use the appropriate storage driver for the OS of the Docker host</a:t>
            </a:r>
          </a:p>
          <a:p>
            <a:pPr marL="0" marR="0" lvl="0" indent="0" algn="l" rtl="0">
              <a:spcBef>
                <a:spcPts val="0"/>
              </a:spcBef>
              <a:buSzPct val="25000"/>
              <a:buNone/>
            </a:pPr>
            <a:r>
              <a:rPr lang="en-US" sz="1200" dirty="0">
                <a:solidFill>
                  <a:schemeClr val="dk1"/>
                </a:solidFill>
                <a:latin typeface="Calibri"/>
                <a:ea typeface="Calibri"/>
                <a:cs typeface="Calibri"/>
                <a:sym typeface="Calibri"/>
              </a:rPr>
              <a:t>4.1 - Create a user for the container – Run containers as non-root users</a:t>
            </a:r>
          </a:p>
          <a:p>
            <a:pPr marL="0" marR="0" lvl="0" indent="0" algn="l" rtl="0">
              <a:spcBef>
                <a:spcPts val="0"/>
              </a:spcBef>
              <a:buSzPct val="25000"/>
              <a:buNone/>
            </a:pPr>
            <a:r>
              <a:rPr lang="en-US" sz="1200" dirty="0">
                <a:solidFill>
                  <a:schemeClr val="dk1"/>
                </a:solidFill>
                <a:latin typeface="Calibri"/>
                <a:ea typeface="Calibri"/>
                <a:cs typeface="Calibri"/>
                <a:sym typeface="Calibri"/>
              </a:rPr>
              <a:t>5.7 – Do not run </a:t>
            </a:r>
            <a:r>
              <a:rPr lang="en-US" sz="1200" dirty="0" err="1">
                <a:solidFill>
                  <a:schemeClr val="dk1"/>
                </a:solidFill>
                <a:latin typeface="Calibri"/>
                <a:ea typeface="Calibri"/>
                <a:cs typeface="Calibri"/>
                <a:sym typeface="Calibri"/>
              </a:rPr>
              <a:t>ssh</a:t>
            </a:r>
            <a:r>
              <a:rPr lang="en-US" sz="1200" dirty="0">
                <a:solidFill>
                  <a:schemeClr val="dk1"/>
                </a:solidFill>
                <a:latin typeface="Calibri"/>
                <a:ea typeface="Calibri"/>
                <a:cs typeface="Calibri"/>
                <a:sym typeface="Calibri"/>
              </a:rPr>
              <a:t> within containers – Use tools provided by Docker to access containers including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exec, </a:t>
            </a:r>
            <a:r>
              <a:rPr lang="en-US" sz="1200" dirty="0" err="1">
                <a:solidFill>
                  <a:schemeClr val="dk1"/>
                </a:solidFill>
                <a:latin typeface="Calibri"/>
                <a:ea typeface="Calibri"/>
                <a:cs typeface="Calibri"/>
                <a:sym typeface="Calibri"/>
              </a:rPr>
              <a:t>etc</a:t>
            </a:r>
            <a:endParaRPr lang="en-US"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p:cSld>
    <p:spTree>
      <p:nvGrpSpPr>
        <p:cNvPr id="1" name="Shape 1119"/>
        <p:cNvGrpSpPr/>
        <p:nvPr/>
      </p:nvGrpSpPr>
      <p:grpSpPr>
        <a:xfrm>
          <a:off x="0" y="0"/>
          <a:ext cx="0" cy="0"/>
          <a:chOff x="0" y="0"/>
          <a:chExt cx="0" cy="0"/>
        </a:xfrm>
      </p:grpSpPr>
      <p:sp>
        <p:nvSpPr>
          <p:cNvPr id="1120" name="Shape 1120"/>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21" name="Shape 1121"/>
          <p:cNvSpPr txBox="1">
            <a:spLocks noGrp="1"/>
          </p:cNvSpPr>
          <p:nvPr>
            <p:ph type="body" idx="1"/>
          </p:nvPr>
        </p:nvSpPr>
        <p:spPr>
          <a:xfrm>
            <a:off x="685800" y="4800600"/>
            <a:ext cx="6032499" cy="3920490"/>
          </a:xfrm>
          <a:prstGeom prst="rect">
            <a:avLst/>
          </a:prstGeom>
          <a:solidFill>
            <a:schemeClr val="lt1"/>
          </a:solidFill>
          <a:ln>
            <a:noFill/>
          </a:ln>
        </p:spPr>
        <p:txBody>
          <a:bodyPr lIns="91425" tIns="45700" rIns="91425" bIns="45700" anchor="t" anchorCtr="0">
            <a:noAutofit/>
          </a:bodyPr>
          <a:lstStyle/>
          <a:p>
            <a:pPr marL="171450" marR="0" lvl="0" algn="l" rtl="0">
              <a:spcBef>
                <a:spcPts val="600"/>
              </a:spcBef>
              <a:buClr>
                <a:schemeClr val="dk1"/>
              </a:buClr>
              <a:buFont typeface="Arial"/>
              <a:buNone/>
            </a:pPr>
            <a:r>
              <a:rPr lang="en-US" sz="1200" dirty="0">
                <a:solidFill>
                  <a:schemeClr val="dk1"/>
                </a:solidFill>
                <a:latin typeface="Calibri"/>
                <a:ea typeface="Calibri"/>
                <a:cs typeface="Calibri"/>
                <a:sym typeface="Calibri"/>
              </a:rPr>
              <a:t>We will engage in this discussion if time permits.  If we do not, please feel free to look over th</a:t>
            </a:r>
            <a:r>
              <a:rPr lang="en-US" dirty="0">
                <a:solidFill>
                  <a:schemeClr val="dk1"/>
                </a:solidFill>
                <a:latin typeface="Calibri"/>
                <a:ea typeface="Calibri"/>
                <a:cs typeface="Calibri"/>
                <a:sym typeface="Calibri"/>
              </a:rPr>
              <a:t>e materials on your own and consider the questions above. </a:t>
            </a:r>
            <a:endParaRPr sz="1200" dirty="0">
              <a:solidFill>
                <a:schemeClr val="dk1"/>
              </a:solidFill>
              <a:latin typeface="Calibri"/>
              <a:ea typeface="Calibri"/>
              <a:cs typeface="Calibri"/>
              <a:sym typeface="Calibri"/>
            </a:endParaRPr>
          </a:p>
        </p:txBody>
      </p:sp>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132</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p:cSld>
    <p:spTree>
      <p:nvGrpSpPr>
        <p:cNvPr id="1" name="Shape 112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130"/>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http://training.play-with-docker.com/security-seccomp/</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p:cSld>
    <p:spTree>
      <p:nvGrpSpPr>
        <p:cNvPr id="1" name="Shape 114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134</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147"/>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https://groups.google.com/forum/#!forum/docker-dev</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p:cSld>
    <p:spTree>
      <p:nvGrpSpPr>
        <p:cNvPr id="1" name="Shape 1151"/>
        <p:cNvGrpSpPr/>
        <p:nvPr/>
      </p:nvGrpSpPr>
      <p:grpSpPr>
        <a:xfrm>
          <a:off x="0" y="0"/>
          <a:ext cx="0" cy="0"/>
          <a:chOff x="0" y="0"/>
          <a:chExt cx="0" cy="0"/>
        </a:xfrm>
      </p:grpSpPr>
      <p:sp>
        <p:nvSpPr>
          <p:cNvPr id="1152" name="Shape 1152"/>
          <p:cNvSpPr txBox="1">
            <a:spLocks noGrp="1"/>
          </p:cNvSpPr>
          <p:nvPr>
            <p:ph type="body" idx="1"/>
          </p:nvPr>
        </p:nvSpPr>
        <p:spPr>
          <a:xfrm>
            <a:off x="609600" y="4769817"/>
            <a:ext cx="6019800" cy="3916984"/>
          </a:xfrm>
          <a:prstGeom prst="rect">
            <a:avLst/>
          </a:pr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https://blog.docker.com/2016/05/docker-security-scanning/</a:t>
            </a:r>
            <a:r>
              <a:rPr lang="en-US" sz="1200" kern="1200" dirty="0">
                <a:solidFill>
                  <a:schemeClr val="tx1"/>
                </a:solidFill>
                <a:effectLst/>
                <a:latin typeface="+mn-lt"/>
                <a:ea typeface="+mn-ea"/>
                <a:cs typeface="+mn-cs"/>
              </a:rPr>
              <a:t> </a:t>
            </a:r>
          </a:p>
          <a:p>
            <a:pPr lvl="0"/>
            <a:endParaRPr lang="en-US" dirty="0">
              <a:sym typeface="Calibri"/>
            </a:endParaRPr>
          </a:p>
          <a:p>
            <a:pPr lvl="0"/>
            <a:endParaRPr lang="en-US" dirty="0">
              <a:sym typeface="Calibri"/>
            </a:endParaRPr>
          </a:p>
          <a:p>
            <a:pPr lvl="0"/>
            <a:r>
              <a:rPr lang="en-US" dirty="0">
                <a:sym typeface="Calibri"/>
                <a:hlinkClick r:id="rId4"/>
              </a:rPr>
              <a:t>https://github.com/docker/labs/blob/master/security/scanning/README.md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p:cSld>
    <p:spTree>
      <p:nvGrpSpPr>
        <p:cNvPr id="1" name="Shape 115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159"/>
          <p:cNvSpPr txBox="1">
            <a:spLocks noGrp="1"/>
          </p:cNvSpPr>
          <p:nvPr>
            <p:ph type="body" idx="1"/>
          </p:nvPr>
        </p:nvSpPr>
        <p:spPr>
          <a:xfrm>
            <a:off x="609600" y="4713288"/>
            <a:ext cx="6096000" cy="1230312"/>
          </a:xfrm>
          <a:prstGeom prst="rect">
            <a:avLst/>
          </a:prstGeom>
          <a:solidFill>
            <a:schemeClr val="bg1"/>
          </a:solid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https://blog.quay.io/security­ </a:t>
            </a:r>
            <a:r>
              <a:rPr lang="en-US" sz="1200" i="0" u="none" strike="noStrike" cap="none" dirty="0" err="1">
                <a:solidFill>
                  <a:schemeClr val="dk1"/>
                </a:solidFill>
                <a:latin typeface="Calibri"/>
                <a:ea typeface="Calibri"/>
                <a:cs typeface="Calibri"/>
                <a:sym typeface="Calibri"/>
              </a:rPr>
              <a:t>scanning­beta</a:t>
            </a:r>
            <a:r>
              <a:rPr lang="en-US" sz="1200" i="0" u="none" strike="noStrike" cap="none" dirty="0">
                <a:solidFill>
                  <a:schemeClr val="dk1"/>
                </a:solidFill>
                <a:latin typeface="Calibri"/>
                <a:ea typeface="Calibri"/>
                <a:cs typeface="Calibri"/>
                <a:sym typeface="Calibri"/>
              </a:rPr>
              <a:t>/ </a:t>
            </a:r>
          </a:p>
          <a:p>
            <a:pPr marL="0" marR="0" lvl="1" indent="0" algn="l" rtl="0">
              <a:lnSpc>
                <a:spcPct val="100000"/>
              </a:lnSpc>
              <a:spcBef>
                <a:spcPts val="0"/>
              </a:spcBef>
              <a:spcAft>
                <a:spcPts val="0"/>
              </a:spcAft>
              <a:buClr>
                <a:schemeClr val="dk1"/>
              </a:buClr>
              <a:buFont typeface="Calibri"/>
              <a:buNone/>
            </a:pPr>
            <a:endParaRPr sz="1200" i="0" u="none" strike="noStrike" cap="none"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https://coreos.com/blog/</a:t>
            </a:r>
            <a:r>
              <a:rPr lang="en-US" sz="1200" i="0" u="none" strike="noStrike" cap="none" dirty="0" err="1">
                <a:solidFill>
                  <a:schemeClr val="dk1"/>
                </a:solidFill>
                <a:latin typeface="Calibri"/>
                <a:ea typeface="Calibri"/>
                <a:cs typeface="Calibri"/>
                <a:sym typeface="Calibri"/>
              </a:rPr>
              <a:t>vulnerability­analysis­for</a:t>
            </a:r>
            <a:r>
              <a:rPr lang="en-US" sz="1200" i="0" u="none" strike="noStrike" cap="none" dirty="0">
                <a:solidFill>
                  <a:schemeClr val="dk1"/>
                </a:solidFill>
                <a:latin typeface="Calibri"/>
                <a:ea typeface="Calibri"/>
                <a:cs typeface="Calibri"/>
                <a:sym typeface="Calibri"/>
              </a:rPr>
              <a:t>­ containers/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p:cSld>
    <p:spTree>
      <p:nvGrpSpPr>
        <p:cNvPr id="1" name="Shape 1163"/>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137</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p:cSld>
    <p:spTree>
      <p:nvGrpSpPr>
        <p:cNvPr id="1" name="Shape 116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https://</a:t>
            </a:r>
            <a:r>
              <a:rPr lang="en-US" dirty="0" err="1"/>
              <a:t>github.com</a:t>
            </a:r>
            <a:r>
              <a:rPr lang="en-US" dirty="0"/>
              <a:t>/</a:t>
            </a:r>
            <a:r>
              <a:rPr lang="en-US" dirty="0" err="1"/>
              <a:t>techtown</a:t>
            </a:r>
            <a:r>
              <a:rPr lang="en-US" dirty="0"/>
              <a:t>-training/docker-</a:t>
            </a:r>
            <a:r>
              <a:rPr lang="en-US" dirty="0" err="1"/>
              <a:t>bootcamp</a:t>
            </a:r>
            <a:r>
              <a:rPr lang="en-US" dirty="0"/>
              <a:t>/blob/master/exercise/exercise7.2-docker-swarm-security.md</a:t>
            </a:r>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138</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p:cSld>
    <p:spTree>
      <p:nvGrpSpPr>
        <p:cNvPr id="1" name="Shape 1180"/>
        <p:cNvGrpSpPr/>
        <p:nvPr/>
      </p:nvGrpSpPr>
      <p:grpSpPr>
        <a:xfrm>
          <a:off x="0" y="0"/>
          <a:ext cx="0" cy="0"/>
          <a:chOff x="0" y="0"/>
          <a:chExt cx="0" cy="0"/>
        </a:xfrm>
      </p:grpSpPr>
      <p:sp>
        <p:nvSpPr>
          <p:cNvPr id="1181" name="Shape 1181"/>
          <p:cNvSpPr txBox="1">
            <a:spLocks noGrp="1"/>
          </p:cNvSpPr>
          <p:nvPr>
            <p:ph type="body" idx="1"/>
          </p:nvPr>
        </p:nvSpPr>
        <p:spPr>
          <a:xfrm>
            <a:off x="609600" y="4800600"/>
            <a:ext cx="6248400" cy="4079875"/>
          </a:xfrm>
          <a:prstGeom prst="rect">
            <a:avLst/>
          </a:prstGeom>
          <a:solidFill>
            <a:schemeClr val="bg1"/>
          </a:solidFill>
        </p:spPr>
        <p:txBody>
          <a:bodyPr/>
          <a:lstStyle/>
          <a:p>
            <a:pPr lvl="0"/>
            <a:r>
              <a:rPr lang="en-US" dirty="0">
                <a:sym typeface="Calibri"/>
              </a:rPr>
              <a:t>* As of 2016-11 </a:t>
            </a:r>
            <a:r>
              <a:rPr lang="en-US" dirty="0">
                <a:sym typeface="Calibri"/>
                <a:hlinkClick r:id="rId3"/>
              </a:rPr>
              <a:t>https://www.conjur.com/blog/security-holes-persist-in-kubernetes-kubecon-2016-recap</a:t>
            </a:r>
          </a:p>
          <a:p>
            <a:pPr lvl="1"/>
            <a:r>
              <a:rPr lang="en-US" dirty="0">
                <a:sym typeface="Calibri"/>
              </a:rPr>
              <a:t>Secrets are stored in plaintext on disks, etc.</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139</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p:cSld>
    <p:spTree>
      <p:nvGrpSpPr>
        <p:cNvPr id="1" name="Shape 203"/>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p:cSld>
    <p:spTree>
      <p:nvGrpSpPr>
        <p:cNvPr id="1" name="Shape 1186"/>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https://</a:t>
            </a:r>
            <a:r>
              <a:rPr lang="en-US" dirty="0" err="1"/>
              <a:t>github.com</a:t>
            </a:r>
            <a:r>
              <a:rPr lang="en-US" dirty="0"/>
              <a:t>/</a:t>
            </a:r>
            <a:r>
              <a:rPr lang="en-US" dirty="0" err="1"/>
              <a:t>techtown</a:t>
            </a:r>
            <a:r>
              <a:rPr lang="en-US" dirty="0"/>
              <a:t>-training/docker-</a:t>
            </a:r>
            <a:r>
              <a:rPr lang="en-US" dirty="0" err="1"/>
              <a:t>bootcamp</a:t>
            </a:r>
            <a:r>
              <a:rPr lang="en-US" dirty="0"/>
              <a:t>/blob/master/exercise/exercise7.3-docker-secrets.md</a:t>
            </a:r>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p:cSld>
    <p:spTree>
      <p:nvGrpSpPr>
        <p:cNvPr id="1" name="Shape 1197"/>
        <p:cNvGrpSpPr/>
        <p:nvPr/>
      </p:nvGrpSpPr>
      <p:grpSpPr>
        <a:xfrm>
          <a:off x="0" y="0"/>
          <a:ext cx="0" cy="0"/>
          <a:chOff x="0" y="0"/>
          <a:chExt cx="0" cy="0"/>
        </a:xfrm>
      </p:grpSpPr>
      <p:sp>
        <p:nvSpPr>
          <p:cNvPr id="1199" name="Shape 1199"/>
          <p:cNvSpPr txBox="1">
            <a:spLocks noGrp="1"/>
          </p:cNvSpPr>
          <p:nvPr>
            <p:ph type="body" idx="1"/>
          </p:nvPr>
        </p:nvSpPr>
        <p:spPr>
          <a:xfrm>
            <a:off x="731838" y="4560888"/>
            <a:ext cx="5851525" cy="4319587"/>
          </a:xfrm>
          <a:prstGeom prst="rect">
            <a:avLst/>
          </a:prstGeom>
        </p:spPr>
        <p:txBody>
          <a:bodyPr/>
          <a:lstStyle/>
          <a:p>
            <a:pPr lvl="0"/>
            <a:endParaRPr lang="en-US" dirty="0">
              <a:hlinkClick r:id="rId3"/>
            </a:endParaRPr>
          </a:p>
          <a:p>
            <a:pPr lvl="0"/>
            <a:r>
              <a:rPr lang="en-US" dirty="0">
                <a:hlinkClick r:id="rId3"/>
              </a:rPr>
              <a:t>https://blog.docker.com/2017/01/whats-new-in-docker-1-13/</a:t>
            </a:r>
            <a:r>
              <a:rPr lang="en-US" dirty="0"/>
              <a:t> </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141</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p:cSld>
    <p:spTree>
      <p:nvGrpSpPr>
        <p:cNvPr id="1" name="Shape 1203"/>
        <p:cNvGrpSpPr/>
        <p:nvPr/>
      </p:nvGrpSpPr>
      <p:grpSpPr>
        <a:xfrm>
          <a:off x="0" y="0"/>
          <a:ext cx="0" cy="0"/>
          <a:chOff x="0" y="0"/>
          <a:chExt cx="0" cy="0"/>
        </a:xfrm>
      </p:grpSpPr>
      <p:sp>
        <p:nvSpPr>
          <p:cNvPr id="1205" name="Shape 1205"/>
          <p:cNvSpPr txBox="1">
            <a:spLocks noGrp="1"/>
          </p:cNvSpPr>
          <p:nvPr>
            <p:ph type="body" idx="1"/>
          </p:nvPr>
        </p:nvSpPr>
        <p:spPr>
          <a:xfrm>
            <a:off x="685800" y="4560888"/>
            <a:ext cx="6019800" cy="4319587"/>
          </a:xfrm>
          <a:prstGeom prst="rect">
            <a:avLst/>
          </a:prstGeom>
          <a:solidFill>
            <a:schemeClr val="bg1"/>
          </a:solidFill>
        </p:spPr>
        <p:txBody>
          <a:bodyPr/>
          <a:lstStyle/>
          <a:p>
            <a:pPr lvl="0"/>
            <a:endParaRPr lang="en-US" dirty="0"/>
          </a:p>
          <a:p>
            <a:pPr lvl="0"/>
            <a:r>
              <a:rPr lang="en-US" dirty="0">
                <a:sym typeface="Calibri"/>
                <a:hlinkClick r:id="rId3"/>
              </a:rPr>
              <a:t>https://blog.docker.com/2017/04/introducing-linuxkit-container-os-toolkit/</a:t>
            </a:r>
          </a:p>
          <a:p>
            <a:pPr lvl="0"/>
            <a:r>
              <a:rPr lang="en-US" dirty="0">
                <a:sym typeface="Calibri"/>
              </a:rPr>
              <a:t>Storage solutions as third party offerings becoming so popular might very well indicate that Docker will fold a storage solution into Docker Engine…. this has happened in the past.</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142</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p:cSld>
    <p:spTree>
      <p:nvGrpSpPr>
        <p:cNvPr id="1" name="Shape 1209"/>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143</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2503293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p:cSld>
    <p:spTree>
      <p:nvGrpSpPr>
        <p:cNvPr id="1" name="Shape 209"/>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15</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11"/>
          <p:cNvSpPr txBox="1">
            <a:spLocks noGrp="1"/>
          </p:cNvSpPr>
          <p:nvPr>
            <p:ph type="body" idx="1"/>
          </p:nvPr>
        </p:nvSpPr>
        <p:spPr>
          <a:xfrm>
            <a:off x="609600" y="4724401"/>
            <a:ext cx="6096000" cy="3962400"/>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r>
              <a:rPr lang="en-US" sz="1200" dirty="0">
                <a:solidFill>
                  <a:schemeClr val="dk1"/>
                </a:solidFill>
                <a:latin typeface="Calibri"/>
                <a:ea typeface="Calibri"/>
                <a:cs typeface="Calibri"/>
                <a:sym typeface="Calibri"/>
              </a:rPr>
              <a:t>Reference: https://www.slideshare.net/dotCloud/why-docker2bisv4</a:t>
            </a: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One big driver for the initial adoption of Docker has been startups in an effort to drive down their Cloud Bill. There is lots of anecdotal evidence of startups cutting their cloud bill in half by using Docker to increase utilization. Instead of having a single VM for a database for example, putting a database, mid tier and front end container all in the same VM thus using less resources overall.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p:cSld>
    <p:spTree>
      <p:nvGrpSpPr>
        <p:cNvPr id="1" name="Shape 21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16</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20" name="Shape 217"/>
          <p:cNvSpPr txBox="1">
            <a:spLocks noGrp="1"/>
          </p:cNvSpPr>
          <p:nvPr>
            <p:ph type="body" idx="1"/>
          </p:nvPr>
        </p:nvSpPr>
        <p:spPr>
          <a:xfrm>
            <a:off x="732685" y="4724400"/>
            <a:ext cx="5851525" cy="679950"/>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r>
              <a:rPr lang="en-US" sz="1200" dirty="0">
                <a:solidFill>
                  <a:schemeClr val="dk1"/>
                </a:solidFill>
                <a:latin typeface="Calibri"/>
                <a:ea typeface="Calibri"/>
                <a:cs typeface="Calibri"/>
                <a:sym typeface="Calibri"/>
              </a:rPr>
              <a:t>Reference: https://www.slideshare.net/dotCloud/why-docker2bisv4</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p:cSld>
    <p:spTree>
      <p:nvGrpSpPr>
        <p:cNvPr id="1" name="Shape 22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23"/>
          <p:cNvSpPr txBox="1">
            <a:spLocks noGrp="1"/>
          </p:cNvSpPr>
          <p:nvPr>
            <p:ph type="body" idx="1"/>
          </p:nvPr>
        </p:nvSpPr>
        <p:spPr>
          <a:xfrm>
            <a:off x="609600" y="4800600"/>
            <a:ext cx="61722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 badly kept secret on cloud is the over-provisioning of VMs for workloads. The average CPU utilization on the average data center VM is between 6-12% and this is part of the reason for a very healthy ecosystem of cloud consultants. </a:t>
            </a:r>
          </a:p>
          <a:p>
            <a:pPr marL="0" marR="0" lvl="0" indent="0" algn="l" rtl="0">
              <a:spcBef>
                <a:spcPts val="0"/>
              </a:spcBef>
              <a:buSzPct val="25000"/>
              <a:buNone/>
            </a:pPr>
            <a:r>
              <a:rPr lang="en-US" sz="1200" dirty="0">
                <a:solidFill>
                  <a:schemeClr val="dk1"/>
                </a:solidFill>
                <a:latin typeface="Calibri"/>
                <a:ea typeface="Calibri"/>
                <a:cs typeface="Calibri"/>
                <a:sym typeface="Calibri"/>
              </a:rPr>
              <a:t>Containers are more lightweight and are typically filled with higher density workloads.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https://gigaom.com/2013/11/30/the-sorry-state-of-server-utilization-and-the-impending-post-hypervisor-era/</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p:cSld>
    <p:spTree>
      <p:nvGrpSpPr>
        <p:cNvPr id="1" name="Shape 227"/>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18</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p:cSld>
    <p:spTree>
      <p:nvGrpSpPr>
        <p:cNvPr id="1" name="Shape 233"/>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19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35"/>
          <p:cNvSpPr txBox="1">
            <a:spLocks noGrp="1"/>
          </p:cNvSpPr>
          <p:nvPr>
            <p:ph type="body" idx="1"/>
          </p:nvPr>
        </p:nvSpPr>
        <p:spPr>
          <a:xfrm>
            <a:off x="609600" y="4814279"/>
            <a:ext cx="6096000" cy="3948721"/>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b="0" i="1" dirty="0">
                <a:solidFill>
                  <a:schemeClr val="dk1"/>
                </a:solidFill>
                <a:latin typeface="Calibri"/>
                <a:ea typeface="Calibri"/>
                <a:cs typeface="Calibri"/>
                <a:sym typeface="Calibri"/>
              </a:rPr>
              <a:t>Size</a:t>
            </a:r>
            <a:r>
              <a:rPr lang="en-US" sz="1200" b="0" i="0" dirty="0">
                <a:solidFill>
                  <a:schemeClr val="dk1"/>
                </a:solidFill>
                <a:latin typeface="Calibri"/>
                <a:ea typeface="Calibri"/>
                <a:cs typeface="Calibri"/>
                <a:sym typeface="Calibri"/>
              </a:rPr>
              <a:t>: VMs are very large which makes them impractical to store and transfer.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Performance</a:t>
            </a:r>
            <a:r>
              <a:rPr lang="en-US" sz="1200" b="0" i="0" dirty="0">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a:t>
            </a:r>
            <a:r>
              <a:rPr lang="en-US" sz="1200" b="0" i="0" dirty="0" err="1">
                <a:solidFill>
                  <a:schemeClr val="dk1"/>
                </a:solidFill>
                <a:latin typeface="Calibri"/>
                <a:ea typeface="Calibri"/>
                <a:cs typeface="Calibri"/>
                <a:sym typeface="Calibri"/>
              </a:rPr>
              <a:t>cpu</a:t>
            </a:r>
            <a:r>
              <a:rPr lang="en-US" sz="1200" b="0" i="0" dirty="0">
                <a:solidFill>
                  <a:schemeClr val="dk1"/>
                </a:solidFill>
                <a:latin typeface="Calibri"/>
                <a:ea typeface="Calibri"/>
                <a:cs typeface="Calibri"/>
                <a:sym typeface="Calibri"/>
              </a:rPr>
              <a:t> and memory-intensive applications on large numbers of machines.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Portability</a:t>
            </a:r>
            <a:r>
              <a:rPr lang="en-US" sz="1200" b="0" i="0" dirty="0">
                <a:solidFill>
                  <a:schemeClr val="dk1"/>
                </a:solidFill>
                <a:latin typeface="Calibri"/>
                <a:ea typeface="Calibri"/>
                <a:cs typeface="Calibri"/>
                <a:sym typeface="Calibri"/>
              </a:rPr>
              <a:t>: competing VM environments don't play well with each other. Although conversion tools do exist, they are limited and add even more overhead.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Hardware-centric</a:t>
            </a:r>
            <a:r>
              <a:rPr lang="en-US" sz="1200" b="0" i="0" dirty="0">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dirty="0">
                <a:solidFill>
                  <a:schemeClr val="dk1"/>
                </a:solidFill>
                <a:latin typeface="Calibri"/>
                <a:ea typeface="Calibri"/>
                <a:cs typeface="Calibri"/>
                <a:sym typeface="Calibri"/>
              </a:rPr>
              <a:t>Reference: https://github.com/docker/docker</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609600" y="4840015"/>
            <a:ext cx="609453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 action="ppaction://noaction"/>
            </a:endParaRPr>
          </a:p>
          <a:p>
            <a:pPr marL="179525" indent="-179525">
              <a:buClr>
                <a:schemeClr val="dk1"/>
              </a:buClr>
              <a:buSzPct val="91666"/>
              <a:buFont typeface="Arial" pitchFamily="34" charset="0"/>
              <a:buChar char="•"/>
            </a:pPr>
            <a:r>
              <a:rPr lang="en-US" dirty="0">
                <a:hlinkClick r:id="" action="ppaction://noaction"/>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3"/>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p:cSld>
    <p:spTree>
      <p:nvGrpSpPr>
        <p:cNvPr id="1" name="Shape 239"/>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20</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40"/>
          <p:cNvSpPr txBox="1">
            <a:spLocks noGrp="1"/>
          </p:cNvSpPr>
          <p:nvPr>
            <p:ph type="body" idx="1"/>
          </p:nvPr>
        </p:nvSpPr>
        <p:spPr>
          <a:xfrm>
            <a:off x="721678" y="4724401"/>
            <a:ext cx="5983922" cy="4038600"/>
          </a:xfrm>
          <a:prstGeom prst="rect">
            <a:avLst/>
          </a:prstGeom>
          <a:solidFill>
            <a:schemeClr val="bg1"/>
          </a:solidFill>
        </p:spPr>
        <p:txBody>
          <a:bodyPr/>
          <a:lstStyle/>
          <a:p>
            <a:pPr lvl="0"/>
            <a:r>
              <a:rPr lang="en-US" dirty="0">
                <a:sym typeface="Calibri"/>
              </a:rPr>
              <a:t>The first three layers (black items) are those that are essentially shared by both VM and Container approaches. The balance of the list describes elements (mostly cons) specific to true Virtual Machines.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p:cSld>
    <p:spTree>
      <p:nvGrpSpPr>
        <p:cNvPr id="1" name="Shape 245"/>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p:cSld>
    <p:spTree>
      <p:nvGrpSpPr>
        <p:cNvPr id="1" name="Shape 25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22</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p:cSld>
    <p:spTree>
      <p:nvGrpSpPr>
        <p:cNvPr id="1" name="Shape 257"/>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58"/>
          <p:cNvSpPr txBox="1">
            <a:spLocks noGrp="1"/>
          </p:cNvSpPr>
          <p:nvPr>
            <p:ph type="body" idx="1"/>
          </p:nvPr>
        </p:nvSpPr>
        <p:spPr>
          <a:xfrm>
            <a:off x="533400" y="4800601"/>
            <a:ext cx="6172200" cy="685799"/>
          </a:xfrm>
          <a:prstGeom prst="rect">
            <a:avLst/>
          </a:prstGeom>
          <a:solidFill>
            <a:schemeClr val="bg1"/>
          </a:solidFill>
        </p:spPr>
        <p:txBody>
          <a:bodyPr/>
          <a:lstStyle/>
          <a:p>
            <a:pPr lvl="0"/>
            <a:r>
              <a:rPr lang="en-US" dirty="0">
                <a:sym typeface="Calibri"/>
              </a:rPr>
              <a:t>We will be using Community Edition exclusively for our in-class work, but it’s valuable to know the differences.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p:cSld>
    <p:spTree>
      <p:nvGrpSpPr>
        <p:cNvPr id="1" name="Shape 263"/>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p:cSld>
    <p:spTree>
      <p:nvGrpSpPr>
        <p:cNvPr id="1" name="Shape 269"/>
        <p:cNvGrpSpPr/>
        <p:nvPr/>
      </p:nvGrpSpPr>
      <p:grpSpPr>
        <a:xfrm>
          <a:off x="0" y="0"/>
          <a:ext cx="0" cy="0"/>
          <a:chOff x="0" y="0"/>
          <a:chExt cx="0" cy="0"/>
        </a:xfrm>
      </p:grpSpPr>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p:cSld>
    <p:spTree>
      <p:nvGrpSpPr>
        <p:cNvPr id="1" name="Shape 280"/>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282"/>
          <p:cNvSpPr txBox="1">
            <a:spLocks noGrp="1"/>
          </p:cNvSpPr>
          <p:nvPr>
            <p:ph type="body" idx="1"/>
          </p:nvPr>
        </p:nvSpPr>
        <p:spPr>
          <a:xfrm>
            <a:off x="609600" y="4800600"/>
            <a:ext cx="6096000" cy="4079875"/>
          </a:xfrm>
          <a:prstGeom prst="rect">
            <a:avLst/>
          </a:prstGeom>
          <a:solidFill>
            <a:schemeClr val="bg1"/>
          </a:solidFill>
        </p:spPr>
        <p:txBody>
          <a:bodyPr/>
          <a:lstStyle/>
          <a:p>
            <a:pPr lvl="0"/>
            <a:endParaRPr lang="en-US" dirty="0">
              <a:sym typeface="Calibri"/>
            </a:endParaRPr>
          </a:p>
          <a:p>
            <a:pPr lvl="0"/>
            <a:r>
              <a:rPr lang="en-US" dirty="0">
                <a:sym typeface="Calibri"/>
              </a:rPr>
              <a:t>Set up the repository</a:t>
            </a:r>
          </a:p>
          <a:p>
            <a:pPr lvl="0"/>
            <a:r>
              <a:rPr lang="en-US" dirty="0">
                <a:sym typeface="Calibri"/>
              </a:rPr>
              <a:t>Install packages (if necessary) to allow apt to use a repository over HTTPS:</a:t>
            </a:r>
          </a:p>
          <a:p>
            <a:pPr lvl="0"/>
            <a:r>
              <a:rPr lang="en-US" dirty="0">
                <a:sym typeface="Calibri"/>
              </a:rPr>
              <a:t>$ </a:t>
            </a:r>
            <a:r>
              <a:rPr lang="en-US" dirty="0" err="1">
                <a:sym typeface="Calibri"/>
              </a:rPr>
              <a:t>sudo</a:t>
            </a:r>
            <a:r>
              <a:rPr lang="en-US" dirty="0">
                <a:sym typeface="Calibri"/>
              </a:rPr>
              <a:t> apt-get -y install apt-transport-https ca-certificates curl</a:t>
            </a:r>
          </a:p>
          <a:p>
            <a:pPr lvl="0"/>
            <a:endParaRPr lang="en-US" dirty="0">
              <a:sym typeface="Calibri"/>
            </a:endParaRPr>
          </a:p>
          <a:p>
            <a:pPr lvl="0"/>
            <a:r>
              <a:rPr lang="en-US" dirty="0">
                <a:sym typeface="Calibri"/>
              </a:rPr>
              <a:t>Add Docker’s official GPG key:</a:t>
            </a:r>
          </a:p>
          <a:p>
            <a:pPr lvl="0"/>
            <a:r>
              <a:rPr lang="en-US" dirty="0">
                <a:sym typeface="Calibri"/>
              </a:rPr>
              <a:t>$ curl -</a:t>
            </a:r>
            <a:r>
              <a:rPr lang="en-US" dirty="0" err="1">
                <a:sym typeface="Calibri"/>
              </a:rPr>
              <a:t>fsSL</a:t>
            </a:r>
            <a:r>
              <a:rPr lang="en-US" dirty="0">
                <a:sym typeface="Calibri"/>
              </a:rPr>
              <a:t> https://download.docker.com/linux/ubuntu/gpg | </a:t>
            </a:r>
            <a:r>
              <a:rPr lang="en-US" dirty="0" err="1">
                <a:sym typeface="Calibri"/>
              </a:rPr>
              <a:t>sudo</a:t>
            </a:r>
            <a:r>
              <a:rPr lang="en-US" dirty="0">
                <a:sym typeface="Calibri"/>
              </a:rPr>
              <a:t> apt-key add -</a:t>
            </a:r>
          </a:p>
          <a:p>
            <a:pPr lvl="0"/>
            <a:endParaRPr lang="en-US" dirty="0">
              <a:sym typeface="Calibri"/>
            </a:endParaRPr>
          </a:p>
          <a:p>
            <a:pPr lvl="0"/>
            <a:r>
              <a:rPr lang="en-US" dirty="0">
                <a:sym typeface="Calibri"/>
              </a:rPr>
              <a:t>Use the following command to set up the stable repository.</a:t>
            </a:r>
          </a:p>
          <a:p>
            <a:pPr lvl="0"/>
            <a:r>
              <a:rPr lang="en-US" dirty="0">
                <a:sym typeface="Calibri"/>
              </a:rPr>
              <a:t>Note: The </a:t>
            </a:r>
            <a:r>
              <a:rPr lang="en-US" dirty="0" err="1">
                <a:sym typeface="Calibri"/>
              </a:rPr>
              <a:t>lsb_release</a:t>
            </a:r>
            <a:r>
              <a:rPr lang="en-US" dirty="0">
                <a:sym typeface="Calibri"/>
              </a:rPr>
              <a:t> -</a:t>
            </a:r>
            <a:r>
              <a:rPr lang="en-US" dirty="0" err="1">
                <a:sym typeface="Calibri"/>
              </a:rPr>
              <a:t>cs</a:t>
            </a:r>
            <a:r>
              <a:rPr lang="en-US" dirty="0">
                <a:sym typeface="Calibri"/>
              </a:rPr>
              <a:t> sub-command below returns the name of your Ubuntu distribution, such as </a:t>
            </a:r>
            <a:r>
              <a:rPr lang="en-US" dirty="0" err="1">
                <a:sym typeface="Calibri"/>
              </a:rPr>
              <a:t>xenial</a:t>
            </a:r>
            <a:r>
              <a:rPr lang="en-US" dirty="0">
                <a:sym typeface="Calibri"/>
              </a:rPr>
              <a:t>.</a:t>
            </a:r>
          </a:p>
          <a:p>
            <a:pPr lvl="0"/>
            <a:r>
              <a:rPr lang="en-US" dirty="0">
                <a:sym typeface="Calibri"/>
              </a:rPr>
              <a:t>$ </a:t>
            </a:r>
            <a:r>
              <a:rPr lang="en-US" dirty="0" err="1">
                <a:sym typeface="Calibri"/>
              </a:rPr>
              <a:t>sudo</a:t>
            </a:r>
            <a:r>
              <a:rPr lang="en-US" dirty="0">
                <a:sym typeface="Calibri"/>
              </a:rPr>
              <a:t> add-apt-repository \</a:t>
            </a:r>
          </a:p>
          <a:p>
            <a:pPr lvl="0"/>
            <a:r>
              <a:rPr lang="en-US" dirty="0">
                <a:sym typeface="Calibri"/>
              </a:rPr>
              <a:t>       "deb [arch=amd64] https://download.docker.com/linux/ubuntu \</a:t>
            </a:r>
          </a:p>
          <a:p>
            <a:pPr lvl="0"/>
            <a:r>
              <a:rPr lang="en-US" dirty="0">
                <a:sym typeface="Calibri"/>
              </a:rPr>
              <a:t>       $(</a:t>
            </a:r>
            <a:r>
              <a:rPr lang="en-US" dirty="0" err="1">
                <a:sym typeface="Calibri"/>
              </a:rPr>
              <a:t>lsb_release</a:t>
            </a:r>
            <a:r>
              <a:rPr lang="en-US" dirty="0">
                <a:sym typeface="Calibri"/>
              </a:rPr>
              <a:t> -</a:t>
            </a:r>
            <a:r>
              <a:rPr lang="en-US" dirty="0" err="1">
                <a:sym typeface="Calibri"/>
              </a:rPr>
              <a:t>cs</a:t>
            </a:r>
            <a:r>
              <a:rPr lang="en-US" dirty="0">
                <a:sym typeface="Calibri"/>
              </a:rPr>
              <a:t>) \</a:t>
            </a:r>
          </a:p>
          <a:p>
            <a:pPr lvl="0"/>
            <a:r>
              <a:rPr lang="en-US" dirty="0">
                <a:sym typeface="Calibri"/>
              </a:rPr>
              <a:t>       stable"</a:t>
            </a:r>
          </a:p>
          <a:p>
            <a:pPr lvl="0"/>
            <a:endParaRPr lang="en-US" dirty="0">
              <a:sym typeface="Calibri"/>
            </a:endParaRPr>
          </a:p>
          <a:p>
            <a:pPr lvl="0"/>
            <a:endParaRPr lang="en-US" dirty="0">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p:cSld>
    <p:spTree>
      <p:nvGrpSpPr>
        <p:cNvPr id="1" name="Shape 292"/>
        <p:cNvGrpSpPr/>
        <p:nvPr/>
      </p:nvGrpSpPr>
      <p:grpSpPr>
        <a:xfrm>
          <a:off x="0" y="0"/>
          <a:ext cx="0" cy="0"/>
          <a:chOff x="0" y="0"/>
          <a:chExt cx="0" cy="0"/>
        </a:xfrm>
      </p:grpSpPr>
      <p:sp>
        <p:nvSpPr>
          <p:cNvPr id="294" name="Shape 294"/>
          <p:cNvSpPr txBox="1">
            <a:spLocks noGrp="1"/>
          </p:cNvSpPr>
          <p:nvPr>
            <p:ph type="body" idx="1"/>
          </p:nvPr>
        </p:nvSpPr>
        <p:spPr>
          <a:xfrm>
            <a:off x="609600" y="4560888"/>
            <a:ext cx="6096000" cy="4319587"/>
          </a:xfrm>
          <a:prstGeom prst="rect">
            <a:avLst/>
          </a:prstGeom>
          <a:solidFill>
            <a:schemeClr val="bg1"/>
          </a:solidFill>
        </p:spPr>
        <p:txBody>
          <a:bodyPr/>
          <a:lstStyle/>
          <a:p>
            <a:pPr lvl="0"/>
            <a:endParaRPr lang="en-US">
              <a:sym typeface="Calibri"/>
            </a:endParaRPr>
          </a:p>
          <a:p>
            <a:pPr lvl="0"/>
            <a:endParaRPr lang="en-US">
              <a:sym typeface="Calibri"/>
            </a:endParaRPr>
          </a:p>
          <a:p>
            <a:pPr lvl="0"/>
            <a:endParaRPr lang="en-US">
              <a:sym typeface="Calibri"/>
            </a:endParaRPr>
          </a:p>
          <a:p>
            <a:pPr lvl="0"/>
            <a:r>
              <a:rPr lang="en-US">
                <a:sym typeface="Calibri"/>
              </a:rPr>
              <a:t>Install docker Community Edition</a:t>
            </a:r>
          </a:p>
          <a:p>
            <a:pPr lvl="0"/>
            <a:r>
              <a:rPr lang="en-US">
                <a:sym typeface="Calibri"/>
              </a:rPr>
              <a:t>$ sudo apt-get -y install docker-ce</a:t>
            </a:r>
          </a:p>
          <a:p>
            <a:pPr lvl="0"/>
            <a:endParaRPr lang="en-US">
              <a:sym typeface="Calibri"/>
            </a:endParaRPr>
          </a:p>
          <a:p>
            <a:pPr lvl="0"/>
            <a:r>
              <a:rPr lang="en-US">
                <a:sym typeface="Calibri"/>
              </a:rPr>
              <a:t>Verify docker is installed correctly</a:t>
            </a:r>
          </a:p>
          <a:p>
            <a:pPr lvl="0"/>
            <a:r>
              <a:rPr lang="en-US">
                <a:sym typeface="Calibri"/>
              </a:rPr>
              <a:t>$ sudo docker run hello-world </a:t>
            </a:r>
          </a:p>
          <a:p>
            <a:pPr lvl="0"/>
            <a:endParaRPr lang="en-US">
              <a:sym typeface="Calibri"/>
            </a:endParaRPr>
          </a:p>
          <a:p>
            <a:pPr lvl="0"/>
            <a:r>
              <a:rPr lang="en-US">
                <a:sym typeface="Calibri"/>
              </a:rPr>
              <a:t>This command downloads a test image and runs it in a container. When the container runs, it prints an informational message. Then, it exits.</a:t>
            </a:r>
          </a:p>
          <a:p>
            <a:pPr lvl="0"/>
            <a:endParaRPr lang="en-US">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27</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06"/>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is a fast moving project, and often critical bugs are fixed in newer versions. When working with Docker it is best to work with latest when possible.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Have students visit </a:t>
            </a:r>
            <a:r>
              <a:rPr lang="en-US" sz="1200" u="sng" dirty="0">
                <a:solidFill>
                  <a:schemeClr val="hlink"/>
                </a:solidFill>
                <a:latin typeface="Calibri"/>
                <a:ea typeface="Calibri"/>
                <a:cs typeface="Calibri"/>
                <a:sym typeface="Calibri"/>
                <a:hlinkClick r:id="rId3"/>
              </a:rPr>
              <a:t>https://get.docker.com</a:t>
            </a:r>
            <a:r>
              <a:rPr lang="en-US" sz="1200" dirty="0">
                <a:solidFill>
                  <a:schemeClr val="dk1"/>
                </a:solidFill>
                <a:latin typeface="Calibri"/>
                <a:ea typeface="Calibri"/>
                <a:cs typeface="Calibri"/>
                <a:sym typeface="Calibri"/>
              </a:rPr>
              <a:t> to see that it is a full script… we are passing the script to </a:t>
            </a:r>
            <a:r>
              <a:rPr lang="en-US" sz="1200" b="1"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for execution.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p:cSld>
    <p:spTree>
      <p:nvGrpSpPr>
        <p:cNvPr id="1" name="Shape 31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29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12"/>
          <p:cNvSpPr txBox="1">
            <a:spLocks noGrp="1"/>
          </p:cNvSpPr>
          <p:nvPr>
            <p:ph type="body" idx="1"/>
          </p:nvPr>
        </p:nvSpPr>
        <p:spPr>
          <a:xfrm>
            <a:off x="609600" y="4836581"/>
            <a:ext cx="6096000" cy="3850219"/>
          </a:xfrm>
          <a:prstGeom prst="rect">
            <a:avLst/>
          </a:prstGeom>
          <a:solidFill>
            <a:schemeClr val="bg1"/>
          </a:solidFill>
          <a:ln>
            <a:noFill/>
          </a:ln>
        </p:spPr>
        <p:txBody>
          <a:bodyPr lIns="91425" tIns="45700" rIns="91425" bIns="45700" anchor="t" anchorCtr="0">
            <a:noAutofit/>
          </a:bodyPr>
          <a:lstStyle/>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Starting with v17.03.0-ce, Docker is on a monthly release cycle and uses a new YY.MM versioning scheme to reflect this. Two channels are available: monthly and quarterly.</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Any given monthly release will only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until the next monthly release is available. Quarterly releases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4 months after</a:t>
            </a: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initial release. This release includes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1.13.1 but there are no major feature additions and the API version stays the same.</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version is useful for troubleshooting as well. The Server version will not be available if the Docker engine service is not running, which is a great place to start if you find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are hanging or being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sudo</a:t>
            </a:r>
            <a:r>
              <a:rPr lang="en-US" sz="1200" b="1" dirty="0">
                <a:solidFill>
                  <a:schemeClr val="dk1"/>
                </a:solidFill>
                <a:latin typeface="Calibri"/>
                <a:ea typeface="Calibri"/>
                <a:cs typeface="Calibri"/>
                <a:sym typeface="Calibri"/>
              </a:rPr>
              <a:t> service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start  # start the service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a:xfrm>
            <a:off x="773113" y="352425"/>
            <a:ext cx="5775325" cy="4332288"/>
          </a:xfrm>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731838" y="4560888"/>
            <a:ext cx="5851525" cy="4319587"/>
          </a:xfrm>
          <a:prstGeom prst="rect">
            <a:avLst/>
          </a:prstGeom>
        </p:spPr>
        <p:txBody>
          <a:bodyPr/>
          <a:lstStyle/>
          <a:p>
            <a:pPr lvl="0"/>
            <a:endParaRPr lang="en-US" dirty="0">
              <a:sym typeface="Calibri"/>
            </a:endParaRPr>
          </a:p>
          <a:p>
            <a:pPr lvl="0"/>
            <a:r>
              <a:rPr lang="en-US" dirty="0">
                <a:sym typeface="Calibri"/>
              </a:rPr>
              <a:t>Provides a number of pieces of engine and system information.</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30</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p:cSld>
    <p:spTree>
      <p:nvGrpSpPr>
        <p:cNvPr id="1" name="Shape 324"/>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p:cSld>
    <p:spTree>
      <p:nvGrpSpPr>
        <p:cNvPr id="1" name="Shape 33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32</a:t>
            </a:fld>
            <a:endParaRPr lang="en-US" sz="900" kern="1200" dirty="0">
              <a:solidFill>
                <a:srgbClr val="3F3F3F"/>
              </a:solidFill>
              <a:latin typeface="+mj-lt"/>
              <a:ea typeface="ヒラギノ明朝 ProN W3" charset="0"/>
              <a:cs typeface="Arial" charset="0"/>
              <a:sym typeface="Palatino" charset="0"/>
            </a:endParaRPr>
          </a:p>
        </p:txBody>
      </p:sp>
      <p:sp>
        <p:nvSpPr>
          <p:cNvPr id="6" name="Slide Image Placeholder 5"/>
          <p:cNvSpPr>
            <a:spLocks noGrp="1" noRot="1" noChangeAspect="1"/>
          </p:cNvSpPr>
          <p:nvPr>
            <p:ph type="sldImg"/>
          </p:nvPr>
        </p:nvSpPr>
        <p:spPr>
          <a:xfrm>
            <a:off x="773113" y="352425"/>
            <a:ext cx="5775325" cy="4332288"/>
          </a:xfrm>
        </p:spPr>
      </p:sp>
      <p:sp>
        <p:nvSpPr>
          <p:cNvPr id="11" name="Shape 332"/>
          <p:cNvSpPr txBox="1">
            <a:spLocks noGrp="1"/>
          </p:cNvSpPr>
          <p:nvPr>
            <p:ph type="body" idx="1"/>
          </p:nvPr>
        </p:nvSpPr>
        <p:spPr>
          <a:xfrm>
            <a:off x="685800" y="4800600"/>
            <a:ext cx="60960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Also a great starting point if Docker is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service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start  # start the service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p:cSld>
    <p:spTree>
      <p:nvGrpSpPr>
        <p:cNvPr id="1" name="Shape 33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39"/>
          <p:cNvSpPr txBox="1">
            <a:spLocks noGrp="1"/>
          </p:cNvSpPr>
          <p:nvPr>
            <p:ph type="body" idx="1"/>
          </p:nvPr>
        </p:nvSpPr>
        <p:spPr>
          <a:xfrm>
            <a:off x="609600" y="4724400"/>
            <a:ext cx="6019800" cy="4156075"/>
          </a:xfrm>
          <a:prstGeom prst="rect">
            <a:avLst/>
          </a:prstGeom>
          <a:solidFill>
            <a:schemeClr val="bg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hello-world </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This will likely NOT work at first… must use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We will fix that soon.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p:cSld>
    <p:spTree>
      <p:nvGrpSpPr>
        <p:cNvPr id="1" name="Shape 343"/>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34</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45"/>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whalesay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cowsay</a:t>
            </a:r>
            <a:r>
              <a:rPr lang="en-US" sz="1200" dirty="0">
                <a:solidFill>
                  <a:schemeClr val="dk1"/>
                </a:solidFill>
                <a:latin typeface="Calibri"/>
                <a:ea typeface="Calibri"/>
                <a:cs typeface="Calibri"/>
                <a:sym typeface="Calibri"/>
              </a:rPr>
              <a:t> Hello World</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p:cSld>
    <p:spTree>
      <p:nvGrpSpPr>
        <p:cNvPr id="1" name="Shape 350"/>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35</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p:cSld>
    <p:spTree>
      <p:nvGrpSpPr>
        <p:cNvPr id="1" name="Shape 36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36</a:t>
            </a:fld>
            <a:endParaRPr lang="en-US" sz="900" kern="1200" dirty="0">
              <a:solidFill>
                <a:srgbClr val="3F3F3F"/>
              </a:solidFill>
              <a:latin typeface="+mj-lt"/>
              <a:ea typeface="ヒラギノ明朝 ProN W3" charset="0"/>
              <a:cs typeface="Arial" charset="0"/>
              <a:sym typeface="Palatino" charset="0"/>
            </a:endParaRPr>
          </a:p>
        </p:txBody>
      </p:sp>
      <p:sp>
        <p:nvSpPr>
          <p:cNvPr id="9" name="Slide Image Placeholder 8"/>
          <p:cNvSpPr>
            <a:spLocks noGrp="1" noRot="1" noChangeAspect="1"/>
          </p:cNvSpPr>
          <p:nvPr>
            <p:ph type="sldImg"/>
          </p:nvPr>
        </p:nvSpPr>
        <p:spPr>
          <a:xfrm>
            <a:off x="773113" y="352425"/>
            <a:ext cx="5775325" cy="4332288"/>
          </a:xfrm>
        </p:spPr>
      </p:sp>
      <p:sp>
        <p:nvSpPr>
          <p:cNvPr id="14" name="Shape 370"/>
          <p:cNvSpPr txBox="1">
            <a:spLocks noGrp="1"/>
          </p:cNvSpPr>
          <p:nvPr>
            <p:ph type="body" idx="1"/>
          </p:nvPr>
        </p:nvSpPr>
        <p:spPr>
          <a:xfrm>
            <a:off x="685800" y="4800600"/>
            <a:ext cx="60198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The daemon creates and manages Docker </a:t>
            </a:r>
            <a:r>
              <a:rPr lang="en-US" sz="1200" b="0" i="1" dirty="0">
                <a:solidFill>
                  <a:schemeClr val="dk1"/>
                </a:solidFill>
                <a:latin typeface="Calibri"/>
                <a:ea typeface="Calibri"/>
                <a:cs typeface="Calibri"/>
                <a:sym typeface="Calibri"/>
              </a:rPr>
              <a:t>objects</a:t>
            </a:r>
            <a:r>
              <a:rPr lang="en-US" sz="1200" b="0" i="0" dirty="0">
                <a:solidFill>
                  <a:schemeClr val="dk1"/>
                </a:solidFill>
                <a:latin typeface="Calibri"/>
                <a:ea typeface="Calibri"/>
                <a:cs typeface="Calibri"/>
                <a:sym typeface="Calibri"/>
              </a:rPr>
              <a:t>, such as images, containers, networks, and data volumes.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p:cSld>
    <p:spTree>
      <p:nvGrpSpPr>
        <p:cNvPr id="1" name="Shape 37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76"/>
          <p:cNvSpPr txBox="1">
            <a:spLocks noGrp="1"/>
          </p:cNvSpPr>
          <p:nvPr>
            <p:ph type="body" idx="1"/>
          </p:nvPr>
        </p:nvSpPr>
        <p:spPr>
          <a:xfrm>
            <a:off x="731838" y="4724400"/>
            <a:ext cx="5897562" cy="39274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uses a client-server architecture. The Docker </a:t>
            </a:r>
            <a:r>
              <a:rPr lang="en-US" sz="1200" b="0" i="1" dirty="0">
                <a:solidFill>
                  <a:schemeClr val="dk1"/>
                </a:solidFill>
                <a:latin typeface="Calibri"/>
                <a:ea typeface="Calibri"/>
                <a:cs typeface="Calibri"/>
                <a:sym typeface="Calibri"/>
              </a:rPr>
              <a:t>client</a:t>
            </a:r>
            <a:r>
              <a:rPr lang="en-US" sz="1200" b="0" i="0" dirty="0">
                <a:solidFill>
                  <a:schemeClr val="dk1"/>
                </a:solidFill>
                <a:latin typeface="Calibri"/>
                <a:ea typeface="Calibri"/>
                <a:cs typeface="Calibri"/>
                <a:sym typeface="Calibri"/>
              </a:rPr>
              <a:t> talks to the Docker </a:t>
            </a:r>
            <a:r>
              <a:rPr lang="en-US" sz="1200" b="0" i="1" dirty="0">
                <a:solidFill>
                  <a:schemeClr val="dk1"/>
                </a:solidFill>
                <a:latin typeface="Calibri"/>
                <a:ea typeface="Calibri"/>
                <a:cs typeface="Calibri"/>
                <a:sym typeface="Calibri"/>
              </a:rPr>
              <a:t>daemon</a:t>
            </a:r>
            <a:r>
              <a:rPr lang="en-US" sz="1200" b="0" i="0" dirty="0">
                <a:solidFill>
                  <a:schemeClr val="dk1"/>
                </a:solidFill>
                <a:latin typeface="Calibri"/>
                <a:ea typeface="Calibri"/>
                <a:cs typeface="Calibri"/>
                <a:sym typeface="Calibri"/>
              </a:rPr>
              <a:t>, which does the heavy lifting of building, running, and distributing your Docker containers. The Docker client and daemon </a:t>
            </a:r>
            <a:r>
              <a:rPr lang="en-US" sz="1200" b="0" i="1" dirty="0">
                <a:solidFill>
                  <a:schemeClr val="dk1"/>
                </a:solidFill>
                <a:latin typeface="Calibri"/>
                <a:ea typeface="Calibri"/>
                <a:cs typeface="Calibri"/>
                <a:sym typeface="Calibri"/>
              </a:rPr>
              <a:t>can</a:t>
            </a:r>
            <a:r>
              <a:rPr lang="en-US" sz="1200" b="0" i="0" dirty="0">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p:cSld>
    <p:spTree>
      <p:nvGrpSpPr>
        <p:cNvPr id="1" name="Shape 38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38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382"/>
          <p:cNvSpPr txBox="1">
            <a:spLocks noGrp="1"/>
          </p:cNvSpPr>
          <p:nvPr>
            <p:ph type="body" idx="1"/>
          </p:nvPr>
        </p:nvSpPr>
        <p:spPr>
          <a:xfrm>
            <a:off x="609600" y="4800600"/>
            <a:ext cx="6096000" cy="4079875"/>
          </a:xfrm>
          <a:prstGeom prst="rect">
            <a:avLst/>
          </a:prstGeom>
          <a:solidFill>
            <a:schemeClr val="bg1"/>
          </a:solidFill>
          <a:ln>
            <a:noFill/>
          </a:ln>
        </p:spPr>
        <p:txBody>
          <a:bodyPr lIns="91425" tIns="45700" rIns="91425" bIns="45700" anchor="t" anchorCtr="0">
            <a:noAutofit/>
          </a:bodyPr>
          <a:lstStyle/>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err="1">
                <a:solidFill>
                  <a:schemeClr val="dk1"/>
                </a:solidFill>
                <a:latin typeface="Calibri"/>
                <a:ea typeface="Calibri"/>
                <a:cs typeface="Calibri"/>
                <a:sym typeface="Calibri"/>
              </a:rPr>
              <a:t>cgroups</a:t>
            </a:r>
            <a:r>
              <a:rPr lang="en-US" sz="1200" dirty="0">
                <a:solidFill>
                  <a:schemeClr val="dk1"/>
                </a:solidFill>
                <a:latin typeface="Calibri"/>
                <a:ea typeface="Calibri"/>
                <a:cs typeface="Calibri"/>
                <a:sym typeface="Calibri"/>
              </a:rPr>
              <a:t> (abbreviated from control groups) is a Linux kernel feature that limits, accounts for, and isolates the resource usage (CPU, memory, disk I/O, network, etc.) of a collection of processes. Engineers at Google (primarily Paul </a:t>
            </a:r>
            <a:r>
              <a:rPr lang="en-US" sz="1200" dirty="0" err="1">
                <a:solidFill>
                  <a:schemeClr val="dk1"/>
                </a:solidFill>
                <a:latin typeface="Calibri"/>
                <a:ea typeface="Calibri"/>
                <a:cs typeface="Calibri"/>
                <a:sym typeface="Calibri"/>
              </a:rPr>
              <a:t>Menage</a:t>
            </a:r>
            <a:r>
              <a:rPr lang="en-US" sz="1200" dirty="0">
                <a:solidFill>
                  <a:schemeClr val="dk1"/>
                </a:solidFill>
                <a:latin typeface="Calibri"/>
                <a:ea typeface="Calibri"/>
                <a:cs typeface="Calibri"/>
                <a:sym typeface="Calibri"/>
              </a:rPr>
              <a:t> and </a:t>
            </a:r>
            <a:r>
              <a:rPr lang="en-US" sz="1200" dirty="0" err="1">
                <a:solidFill>
                  <a:schemeClr val="dk1"/>
                </a:solidFill>
                <a:latin typeface="Calibri"/>
                <a:ea typeface="Calibri"/>
                <a:cs typeface="Calibri"/>
                <a:sym typeface="Calibri"/>
              </a:rPr>
              <a:t>Rohit</a:t>
            </a:r>
            <a:r>
              <a:rPr lang="en-US" sz="1200" dirty="0">
                <a:solidFill>
                  <a:schemeClr val="dk1"/>
                </a:solidFill>
                <a:latin typeface="Calibri"/>
                <a:ea typeface="Calibri"/>
                <a:cs typeface="Calibri"/>
                <a:sym typeface="Calibri"/>
              </a:rPr>
              <a:t> Seth) started the work on this feature in 2006 under the name "process containers".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Namespaces are a feature of the Linux kernel that isolates and virtualizes system resources of a collection of processes. Examples of resources that can be virtualized include process IDs, hostnames, user IDs, network access, </a:t>
            </a:r>
            <a:r>
              <a:rPr lang="en-US" sz="1200" dirty="0" err="1">
                <a:solidFill>
                  <a:schemeClr val="dk1"/>
                </a:solidFill>
                <a:latin typeface="Calibri"/>
                <a:ea typeface="Calibri"/>
                <a:cs typeface="Calibri"/>
                <a:sym typeface="Calibri"/>
              </a:rPr>
              <a:t>interprocess</a:t>
            </a:r>
            <a:r>
              <a:rPr lang="en-US" sz="1200" dirty="0">
                <a:solidFill>
                  <a:schemeClr val="dk1"/>
                </a:solidFill>
                <a:latin typeface="Calibri"/>
                <a:ea typeface="Calibri"/>
                <a:cs typeface="Calibri"/>
                <a:sym typeface="Calibri"/>
              </a:rPr>
              <a:t> communication, and filesystems. Namespaces are a fundamental aspect of containers on Linux.</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731838" y="4560888"/>
            <a:ext cx="5851525" cy="4319587"/>
          </a:xfrm>
          <a:prstGeom prst="rect">
            <a:avLst/>
          </a:prstGeom>
        </p:spPr>
        <p:txBody>
          <a:bodyPr/>
          <a:lstStyle/>
          <a:p>
            <a:pPr lvl="0"/>
            <a:endParaRPr lang="en-US" dirty="0">
              <a:sym typeface="Calibri"/>
            </a:endParaRPr>
          </a:p>
          <a:p>
            <a:pPr lvl="0"/>
            <a:r>
              <a:rPr lang="en-US" dirty="0">
                <a:sym typeface="Calibri"/>
              </a:rPr>
              <a:t>Newer installs do this for you, but of course you still have to logout and back in.</a:t>
            </a:r>
          </a:p>
        </p:txBody>
      </p:sp>
      <p:sp>
        <p:nvSpPr>
          <p:cNvPr id="3" name="Slide Image Placeholder 2"/>
          <p:cNvSpPr>
            <a:spLocks noGrp="1" noRot="1" noChangeAspect="1"/>
          </p:cNvSpPr>
          <p:nvPr>
            <p:ph type="sldImg"/>
          </p:nvPr>
        </p:nvSpPr>
        <p:spPr>
          <a:xfrm>
            <a:off x="773113" y="352425"/>
            <a:ext cx="5775325" cy="4332288"/>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p:cSld>
    <p:spTree>
      <p:nvGrpSpPr>
        <p:cNvPr id="1" name="Shape 392"/>
        <p:cNvGrpSpPr/>
        <p:nvPr/>
      </p:nvGrpSpPr>
      <p:grpSpPr>
        <a:xfrm>
          <a:off x="0" y="0"/>
          <a:ext cx="0" cy="0"/>
          <a:chOff x="0" y="0"/>
          <a:chExt cx="0" cy="0"/>
        </a:xfrm>
      </p:grpSpPr>
      <p:sp>
        <p:nvSpPr>
          <p:cNvPr id="394" name="Shape 394"/>
          <p:cNvSpPr txBox="1">
            <a:spLocks noGrp="1"/>
          </p:cNvSpPr>
          <p:nvPr>
            <p:ph type="body" idx="1"/>
          </p:nvPr>
        </p:nvSpPr>
        <p:spPr>
          <a:xfrm>
            <a:off x="731838" y="4560888"/>
            <a:ext cx="5851525" cy="43195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https://github.com/techtown-training/docker-bootcamp/blob/master/exercise/exercise2.1-webapps.md</a:t>
            </a:r>
            <a:endParaRPr lang="en-US" sz="1200" dirty="0"/>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40</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p:cSld>
    <p:spTree>
      <p:nvGrpSpPr>
        <p:cNvPr id="1" name="Shape 41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42</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414"/>
          <p:cNvSpPr txBox="1">
            <a:spLocks noGrp="1"/>
          </p:cNvSpPr>
          <p:nvPr>
            <p:ph type="body" idx="1"/>
          </p:nvPr>
        </p:nvSpPr>
        <p:spPr>
          <a:xfrm>
            <a:off x="533400" y="4800600"/>
            <a:ext cx="61722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Union file systems, or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are file systems that operate by creating layers, making them very lightweight and fast. Docker Engine uses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to provide the building blocks for containers. Docker Engine can use multiple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variants, including AUFS (</a:t>
            </a:r>
            <a:r>
              <a:rPr lang="en-US" sz="1200" dirty="0">
                <a:solidFill>
                  <a:schemeClr val="dk1"/>
                </a:solidFill>
                <a:latin typeface="Calibri"/>
                <a:ea typeface="Calibri"/>
                <a:cs typeface="Calibri"/>
                <a:sym typeface="Calibri"/>
              </a:rPr>
              <a:t>the default for Ubuntu)</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btrfs</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vfs</a:t>
            </a:r>
            <a:r>
              <a:rPr lang="en-US" sz="1200" b="0" i="0" dirty="0">
                <a:solidFill>
                  <a:schemeClr val="dk1"/>
                </a:solidFill>
                <a:latin typeface="Calibri"/>
                <a:ea typeface="Calibri"/>
                <a:cs typeface="Calibri"/>
                <a:sym typeface="Calibri"/>
              </a:rPr>
              <a:t>, and </a:t>
            </a:r>
            <a:r>
              <a:rPr lang="en-US" sz="1200" b="0" i="0" dirty="0" err="1">
                <a:solidFill>
                  <a:schemeClr val="dk1"/>
                </a:solidFill>
                <a:latin typeface="Calibri"/>
                <a:ea typeface="Calibri"/>
                <a:cs typeface="Calibri"/>
                <a:sym typeface="Calibri"/>
              </a:rPr>
              <a:t>DeviceMapper</a:t>
            </a:r>
            <a:r>
              <a:rPr lang="en-US" sz="1200" b="0" i="0" dirty="0">
                <a:solidFill>
                  <a:schemeClr val="dk1"/>
                </a:solidFill>
                <a:latin typeface="Calibri"/>
                <a:ea typeface="Calibri"/>
                <a:cs typeface="Calibri"/>
                <a:sym typeface="Calibri"/>
              </a:rPr>
              <a:t> (the default for Red</a:t>
            </a:r>
            <a:r>
              <a:rPr lang="en-US" sz="1200" dirty="0">
                <a:solidFill>
                  <a:schemeClr val="dk1"/>
                </a:solidFill>
                <a:latin typeface="Calibri"/>
                <a:ea typeface="Calibri"/>
                <a:cs typeface="Calibri"/>
                <a:sym typeface="Calibri"/>
              </a:rPr>
              <a:t> Hat and Centos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How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Works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1.Mount a base image as read-only </a:t>
            </a:r>
          </a:p>
          <a:p>
            <a:pPr marL="0" marR="0" lvl="0" indent="0" algn="l" rtl="0">
              <a:spcBef>
                <a:spcPts val="0"/>
              </a:spcBef>
              <a:buSzPct val="25000"/>
              <a:buNone/>
            </a:pPr>
            <a:r>
              <a:rPr lang="en-US" sz="1200" dirty="0">
                <a:solidFill>
                  <a:schemeClr val="dk1"/>
                </a:solidFill>
                <a:latin typeface="Calibri"/>
                <a:ea typeface="Calibri"/>
                <a:cs typeface="Calibri"/>
                <a:sym typeface="Calibri"/>
              </a:rPr>
              <a:t>2.Add read-write file system over read-only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3.Change some files and directories to top as read- write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4.It is committed </a:t>
            </a:r>
          </a:p>
          <a:p>
            <a:pPr marL="0" marR="0" lvl="0" indent="0" algn="l" rtl="0">
              <a:spcBef>
                <a:spcPts val="0"/>
              </a:spcBef>
              <a:buSzPct val="25000"/>
              <a:buNone/>
            </a:pPr>
            <a:r>
              <a:rPr lang="en-US" sz="1200" dirty="0">
                <a:solidFill>
                  <a:schemeClr val="dk1"/>
                </a:solidFill>
                <a:latin typeface="Calibri"/>
                <a:ea typeface="Calibri"/>
                <a:cs typeface="Calibri"/>
                <a:sym typeface="Calibri"/>
              </a:rPr>
              <a:t>5.Save incremental files and directories in new image </a:t>
            </a:r>
          </a:p>
          <a:p>
            <a:pPr marL="0" marR="0" lvl="0" indent="0" algn="l" rtl="0">
              <a:spcBef>
                <a:spcPts val="0"/>
              </a:spcBef>
              <a:buSzPct val="25000"/>
              <a:buNone/>
            </a:pPr>
            <a:r>
              <a:rPr lang="en-US" sz="1200" dirty="0">
                <a:solidFill>
                  <a:schemeClr val="dk1"/>
                </a:solidFill>
                <a:latin typeface="Calibri"/>
                <a:ea typeface="Calibri"/>
                <a:cs typeface="Calibri"/>
                <a:sym typeface="Calibri"/>
              </a:rPr>
              <a:t>6.Mount the image as read-only and add read-write file system on top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p:cSld>
    <p:spTree>
      <p:nvGrpSpPr>
        <p:cNvPr id="1" name="Shape 419"/>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43</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p:cSld>
    <p:spTree>
      <p:nvGrpSpPr>
        <p:cNvPr id="1" name="Shape 426"/>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800600"/>
            <a:ext cx="6019800" cy="4079875"/>
          </a:xfrm>
          <a:prstGeom prst="rect">
            <a:avLst/>
          </a:prstGeom>
          <a:solidFill>
            <a:schemeClr val="bg1"/>
          </a:solidFill>
        </p:spPr>
        <p:txBody>
          <a:bodyPr/>
          <a:lstStyle/>
          <a:p>
            <a:pPr lvl="0"/>
            <a:endParaRPr lang="en-US" dirty="0">
              <a:sym typeface="Calibri"/>
            </a:endParaRPr>
          </a:p>
          <a:p>
            <a:pPr lvl="0"/>
            <a:r>
              <a:rPr lang="en-US" dirty="0">
                <a:sym typeface="Calibri"/>
              </a:rPr>
              <a:t>Displays all local images.</a:t>
            </a:r>
          </a:p>
          <a:p>
            <a:pPr lvl="0"/>
            <a:r>
              <a:rPr lang="en-US" dirty="0">
                <a:sym typeface="Calibri"/>
              </a:rPr>
              <a:t>Alternative:</a:t>
            </a:r>
          </a:p>
          <a:p>
            <a:pPr lvl="0"/>
            <a:r>
              <a:rPr lang="en-US" dirty="0">
                <a:sym typeface="Calibri"/>
              </a:rPr>
              <a:t>$ </a:t>
            </a:r>
            <a:r>
              <a:rPr lang="en-US" dirty="0" err="1">
                <a:sym typeface="Calibri"/>
              </a:rPr>
              <a:t>docker</a:t>
            </a:r>
            <a:r>
              <a:rPr lang="en-US" dirty="0">
                <a:sym typeface="Calibri"/>
              </a:rPr>
              <a:t> images  #old-style syntax (prior to 1.13)</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1" name="Shape 44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46</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p:cSld>
    <p:spTree>
      <p:nvGrpSpPr>
        <p:cNvPr id="1" name="Shape 44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447"/>
          <p:cNvSpPr txBox="1">
            <a:spLocks noGrp="1"/>
          </p:cNvSpPr>
          <p:nvPr>
            <p:ph type="body" idx="1"/>
          </p:nvPr>
        </p:nvSpPr>
        <p:spPr>
          <a:xfrm>
            <a:off x="609600" y="4876800"/>
            <a:ext cx="6096000" cy="40036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p:cSld>
    <p:spTree>
      <p:nvGrpSpPr>
        <p:cNvPr id="1" name="Shape 45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48</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p:cSld>
    <p:spTree>
      <p:nvGrpSpPr>
        <p:cNvPr id="1" name="Shape 457"/>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49</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Tree>
    <p:extLst>
      <p:ext uri="{BB962C8B-B14F-4D97-AF65-F5344CB8AC3E}">
        <p14:creationId xmlns:p14="http://schemas.microsoft.com/office/powerpoint/2010/main" val="755562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p:cSld>
    <p:spTree>
      <p:nvGrpSpPr>
        <p:cNvPr id="1" name="Shape 46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50</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469"/>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can be useful to narrow down information from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with grep as well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p:cSld>
    <p:spTree>
      <p:nvGrpSpPr>
        <p:cNvPr id="1" name="Shape 46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p:cSld>
    <p:spTree>
      <p:nvGrpSpPr>
        <p:cNvPr id="1" name="Shape 47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52</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p:cSld>
    <p:spTree>
      <p:nvGrpSpPr>
        <p:cNvPr id="1" name="Shape 482"/>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53</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p:cSld>
    <p:spTree>
      <p:nvGrpSpPr>
        <p:cNvPr id="1" name="Shape 48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p:cSld>
    <p:spTree>
      <p:nvGrpSpPr>
        <p:cNvPr id="1" name="Shape 506"/>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56</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p:cSld>
    <p:spTree>
      <p:nvGrpSpPr>
        <p:cNvPr id="1" name="Shape 514"/>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57</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p:cSld>
    <p:spTree>
      <p:nvGrpSpPr>
        <p:cNvPr id="1" name="Shape 52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58</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p:cSld>
    <p:spTree>
      <p:nvGrpSpPr>
        <p:cNvPr id="1" name="Shape 530"/>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59</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p:cSld>
    <p:spTree>
      <p:nvGrpSpPr>
        <p:cNvPr id="1" name="Shape 53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60</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p:cSld>
    <p:spTree>
      <p:nvGrpSpPr>
        <p:cNvPr id="1" name="Shape 546"/>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61</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548"/>
          <p:cNvSpPr txBox="1">
            <a:spLocks noGrp="1"/>
          </p:cNvSpPr>
          <p:nvPr>
            <p:ph type="body" idx="1"/>
          </p:nvPr>
        </p:nvSpPr>
        <p:spPr>
          <a:xfrm>
            <a:off x="731838" y="4443413"/>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here: https://docs.docker.com/engine/userguide/eng-image/dockerfile_best-practices/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p:cSld>
    <p:spTree>
      <p:nvGrpSpPr>
        <p:cNvPr id="1" name="Shape 55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62</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554"/>
          <p:cNvSpPr txBox="1">
            <a:spLocks noGrp="1"/>
          </p:cNvSpPr>
          <p:nvPr>
            <p:ph type="body" idx="1"/>
          </p:nvPr>
        </p:nvSpPr>
        <p:spPr>
          <a:xfrm>
            <a:off x="609600" y="4759325"/>
            <a:ext cx="6019800" cy="39274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dirty="0">
                <a:solidFill>
                  <a:schemeClr val="dk1"/>
                </a:solidFill>
                <a:latin typeface="Calibri"/>
                <a:ea typeface="Calibri"/>
                <a:cs typeface="Calibri"/>
                <a:sym typeface="Calibri"/>
              </a:rPr>
              <a:t>-t (--tag): assign tag</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Be aware that when you run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build .’, all files in the current folder get uploaded 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engine. This may be undesirable, and use of .</a:t>
            </a:r>
            <a:r>
              <a:rPr lang="en-US" sz="1200" dirty="0" err="1">
                <a:solidFill>
                  <a:schemeClr val="dk1"/>
                </a:solidFill>
                <a:latin typeface="Calibri"/>
                <a:ea typeface="Calibri"/>
                <a:cs typeface="Calibri"/>
                <a:sym typeface="Calibri"/>
              </a:rPr>
              <a:t>dockerignore</a:t>
            </a:r>
            <a:r>
              <a:rPr lang="en-US" sz="1200" dirty="0">
                <a:solidFill>
                  <a:schemeClr val="dk1"/>
                </a:solidFill>
                <a:latin typeface="Calibri"/>
                <a:ea typeface="Calibri"/>
                <a:cs typeface="Calibri"/>
                <a:sym typeface="Calibri"/>
              </a:rPr>
              <a:t> will assist with this situation.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p:cSld>
    <p:spTree>
      <p:nvGrpSpPr>
        <p:cNvPr id="1" name="Shape 558"/>
        <p:cNvGrpSpPr/>
        <p:nvPr/>
      </p:nvGrpSpPr>
      <p:grpSpPr>
        <a:xfrm>
          <a:off x="0" y="0"/>
          <a:ext cx="0" cy="0"/>
          <a:chOff x="0" y="0"/>
          <a:chExt cx="0" cy="0"/>
        </a:xfrm>
      </p:grpSpPr>
      <p:sp>
        <p:nvSpPr>
          <p:cNvPr id="560" name="Shape 560"/>
          <p:cNvSpPr txBox="1">
            <a:spLocks noGrp="1"/>
          </p:cNvSpPr>
          <p:nvPr>
            <p:ph type="body" idx="1"/>
          </p:nvPr>
        </p:nvSpPr>
        <p:spPr>
          <a:xfrm>
            <a:off x="731838" y="4560888"/>
            <a:ext cx="5851525" cy="4319587"/>
          </a:xfrm>
          <a:prstGeom prst="rect">
            <a:avLst/>
          </a:prstGeom>
        </p:spPr>
        <p:txBody>
          <a:bodyPr/>
          <a:lstStyle/>
          <a:p>
            <a:pPr lvl="0"/>
            <a:endParaRPr lang="en-US" dirty="0"/>
          </a:p>
          <a:p>
            <a:pPr lvl="0"/>
            <a:r>
              <a:rPr lang="en-US" dirty="0">
                <a:sym typeface="Calibri"/>
                <a:hlinkClick r:id="rId3"/>
              </a:rPr>
              <a:t>https://github.com/techtown-training/docker-bootcamp/blob/master/exercise/exercise2.1-webapps.md</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63</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p:cSld>
    <p:spTree>
      <p:nvGrpSpPr>
        <p:cNvPr id="1" name="Shape 569"/>
        <p:cNvGrpSpPr/>
        <p:nvPr/>
      </p:nvGrpSpPr>
      <p:grpSpPr>
        <a:xfrm>
          <a:off x="0" y="0"/>
          <a:ext cx="0" cy="0"/>
          <a:chOff x="0" y="0"/>
          <a:chExt cx="0" cy="0"/>
        </a:xfrm>
      </p:grpSpPr>
      <p:sp>
        <p:nvSpPr>
          <p:cNvPr id="571" name="Shape 571"/>
          <p:cNvSpPr txBox="1">
            <a:spLocks noGrp="1"/>
          </p:cNvSpPr>
          <p:nvPr>
            <p:ph type="body" idx="1"/>
          </p:nvPr>
        </p:nvSpPr>
        <p:spPr>
          <a:xfrm>
            <a:off x="731838" y="4560888"/>
            <a:ext cx="5851525" cy="4319587"/>
          </a:xfrm>
          <a:prstGeom prst="rect">
            <a:avLst/>
          </a:prstGeom>
        </p:spPr>
        <p:txBody>
          <a:bodyPr/>
          <a:lstStyle/>
          <a:p>
            <a:pPr lvl="0"/>
            <a:br>
              <a:rPr lang="en-US" dirty="0"/>
            </a:br>
            <a:r>
              <a:rPr lang="en-US" dirty="0">
                <a:sym typeface="Calibri"/>
              </a:rPr>
              <a:t>https://</a:t>
            </a:r>
            <a:r>
              <a:rPr lang="en-US" dirty="0" err="1">
                <a:sym typeface="Calibri"/>
              </a:rPr>
              <a:t>github.com</a:t>
            </a:r>
            <a:r>
              <a:rPr lang="en-US" dirty="0">
                <a:sym typeface="Calibri"/>
              </a:rPr>
              <a:t>/</a:t>
            </a:r>
            <a:r>
              <a:rPr lang="en-US" dirty="0" err="1">
                <a:sym typeface="Calibri"/>
              </a:rPr>
              <a:t>techtown</a:t>
            </a:r>
            <a:r>
              <a:rPr lang="en-US" dirty="0">
                <a:sym typeface="Calibri"/>
              </a:rPr>
              <a:t>-training/docker-</a:t>
            </a:r>
            <a:r>
              <a:rPr lang="en-US" dirty="0" err="1">
                <a:sym typeface="Calibri"/>
              </a:rPr>
              <a:t>bootcamp</a:t>
            </a:r>
            <a:r>
              <a:rPr lang="en-US" dirty="0">
                <a:sym typeface="Calibri"/>
              </a:rPr>
              <a:t>/blob/master/exercise/exercise3.1-dockerfile-optimization.md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64</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p:cSld>
    <p:spTree>
      <p:nvGrpSpPr>
        <p:cNvPr id="1" name="Shape 580"/>
        <p:cNvGrpSpPr/>
        <p:nvPr/>
      </p:nvGrpSpPr>
      <p:grpSpPr>
        <a:xfrm>
          <a:off x="0" y="0"/>
          <a:ext cx="0" cy="0"/>
          <a:chOff x="0" y="0"/>
          <a:chExt cx="0" cy="0"/>
        </a:xfrm>
      </p:grpSpPr>
      <p:sp>
        <p:nvSpPr>
          <p:cNvPr id="582" name="Shape 582"/>
          <p:cNvSpPr txBox="1">
            <a:spLocks noGrp="1"/>
          </p:cNvSpPr>
          <p:nvPr>
            <p:ph type="body" idx="1"/>
          </p:nvPr>
        </p:nvSpPr>
        <p:spPr>
          <a:xfrm>
            <a:off x="731838" y="4560888"/>
            <a:ext cx="5851525" cy="4319587"/>
          </a:xfrm>
          <a:prstGeom prst="rect">
            <a:avLst/>
          </a:prstGeom>
        </p:spPr>
        <p:txBody>
          <a:bodyPr/>
          <a:lstStyle/>
          <a:p>
            <a:pPr lvl="0"/>
            <a:endParaRPr lang="en-US" dirty="0">
              <a:sym typeface="Calibri"/>
            </a:endParaRPr>
          </a:p>
          <a:p>
            <a:pPr lvl="0"/>
            <a:r>
              <a:rPr lang="en-US" dirty="0">
                <a:sym typeface="Calibri"/>
                <a:hlinkClick r:id="rId3"/>
              </a:rPr>
              <a:t>https://github.com/codeship/go-hello-world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p:cSld>
    <p:spTree>
      <p:nvGrpSpPr>
        <p:cNvPr id="1" name="Shape 588"/>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66</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731838" y="4560888"/>
            <a:ext cx="5851525" cy="4319587"/>
          </a:xfrm>
          <a:prstGeom prst="rect">
            <a:avLst/>
          </a:prstGeom>
        </p:spPr>
        <p:txBody>
          <a:bodyPr/>
          <a:lstStyle/>
          <a:p>
            <a:pPr lvl="0"/>
            <a:endParaRPr lang="en-US" dirty="0">
              <a:sym typeface="Calibri"/>
            </a:endParaRPr>
          </a:p>
          <a:p>
            <a:pPr lvl="0"/>
            <a:r>
              <a:rPr lang="en-US" dirty="0">
                <a:sym typeface="Calibri"/>
              </a:rPr>
              <a:t>As we’ve seen, we can combine these two options to the more common -it</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67</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p:cSld>
    <p:spTree>
      <p:nvGrpSpPr>
        <p:cNvPr id="1" name="Shape 608"/>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68</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p:cSld>
    <p:spTree>
      <p:nvGrpSpPr>
        <p:cNvPr id="1" name="Shape 61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69</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p:cSld>
    <p:spTree>
      <p:nvGrpSpPr>
        <p:cNvPr id="1" name="Shape 165"/>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p:cSld>
    <p:spTree>
      <p:nvGrpSpPr>
        <p:cNvPr id="1" name="Shape 627"/>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p:cSld>
    <p:spTree>
      <p:nvGrpSpPr>
        <p:cNvPr id="1" name="Shape 636"/>
        <p:cNvGrpSpPr/>
        <p:nvPr/>
      </p:nvGrpSpPr>
      <p:grpSpPr>
        <a:xfrm>
          <a:off x="0" y="0"/>
          <a:ext cx="0" cy="0"/>
          <a:chOff x="0" y="0"/>
          <a:chExt cx="0" cy="0"/>
        </a:xfrm>
      </p:grpSpPr>
      <p:sp>
        <p:nvSpPr>
          <p:cNvPr id="638" name="Shape 638"/>
          <p:cNvSpPr txBox="1">
            <a:spLocks noGrp="1"/>
          </p:cNvSpPr>
          <p:nvPr>
            <p:ph type="body" idx="1"/>
          </p:nvPr>
        </p:nvSpPr>
        <p:spPr>
          <a:xfrm>
            <a:off x="609600" y="4724400"/>
            <a:ext cx="6019800" cy="4156075"/>
          </a:xfrm>
          <a:prstGeom prst="rect">
            <a:avLst/>
          </a:prstGeom>
          <a:solidFill>
            <a:schemeClr val="bg1"/>
          </a:solidFill>
        </p:spPr>
        <p:txBody>
          <a:bodyPr/>
          <a:lstStyle/>
          <a:p>
            <a:pPr lvl="0"/>
            <a:endParaRPr lang="en-US" dirty="0">
              <a:sym typeface="Calibri"/>
            </a:endParaRPr>
          </a:p>
          <a:p>
            <a:pPr lvl="0"/>
            <a:r>
              <a:rPr lang="en-US" dirty="0">
                <a:sym typeface="Calibri"/>
              </a:rPr>
              <a:t>Answer:</a:t>
            </a:r>
          </a:p>
          <a:p>
            <a:pPr lvl="0"/>
            <a:r>
              <a:rPr lang="en-US" dirty="0">
                <a:sym typeface="Calibri"/>
              </a:rPr>
              <a:t>Find ‘ghost’ on Docker Hub</a:t>
            </a:r>
          </a:p>
          <a:p>
            <a:pPr lvl="0"/>
            <a:endParaRPr lang="en-US" dirty="0">
              <a:sym typeface="Calibri"/>
            </a:endParaRPr>
          </a:p>
          <a:p>
            <a:pPr lvl="0"/>
            <a:r>
              <a:rPr lang="en-US" dirty="0">
                <a:sym typeface="Calibri"/>
              </a:rPr>
              <a:t>https://hub.docker.com/_/ghost/</a:t>
            </a:r>
          </a:p>
          <a:p>
            <a:pPr lvl="0"/>
            <a:endParaRPr lang="en-US" dirty="0">
              <a:sym typeface="Calibri"/>
            </a:endParaRPr>
          </a:p>
          <a:p>
            <a:pPr lvl="0"/>
            <a:r>
              <a:rPr lang="en-US" dirty="0">
                <a:sym typeface="Calibri"/>
              </a:rPr>
              <a:t>2. Read instructions and execute the </a:t>
            </a:r>
            <a:r>
              <a:rPr lang="en-US" dirty="0" err="1">
                <a:sym typeface="Calibri"/>
              </a:rPr>
              <a:t>docker</a:t>
            </a:r>
            <a:r>
              <a:rPr lang="en-US" dirty="0">
                <a:sym typeface="Calibri"/>
              </a:rPr>
              <a:t> run command with ghost</a:t>
            </a:r>
          </a:p>
          <a:p>
            <a:pPr lvl="0"/>
            <a:endParaRPr lang="en-US" dirty="0">
              <a:sym typeface="Calibri"/>
            </a:endParaRPr>
          </a:p>
          <a:p>
            <a:pPr lvl="0"/>
            <a:r>
              <a:rPr lang="en-US" dirty="0" err="1">
                <a:sym typeface="Calibri"/>
              </a:rPr>
              <a:t>docker</a:t>
            </a:r>
            <a:r>
              <a:rPr lang="en-US" dirty="0">
                <a:sym typeface="Calibri"/>
              </a:rPr>
              <a:t> run --name some-ghost -p 8080:2368 -d ghost</a:t>
            </a:r>
          </a:p>
          <a:p>
            <a:pPr lvl="0"/>
            <a:endParaRPr lang="en-US" dirty="0">
              <a:sym typeface="Calibri"/>
            </a:endParaRPr>
          </a:p>
          <a:p>
            <a:pPr lvl="0"/>
            <a:r>
              <a:rPr lang="en-US" dirty="0">
                <a:sym typeface="Calibri"/>
              </a:rPr>
              <a:t>3. Navigate to &lt;</a:t>
            </a:r>
            <a:r>
              <a:rPr lang="en-US" dirty="0" err="1">
                <a:sym typeface="Calibri"/>
              </a:rPr>
              <a:t>lp</a:t>
            </a:r>
            <a:r>
              <a:rPr lang="en-US" dirty="0">
                <a:sym typeface="Calibri"/>
              </a:rPr>
              <a:t>&gt;:8080 and observe the running web server</a:t>
            </a:r>
          </a:p>
          <a:p>
            <a:pPr lvl="0"/>
            <a:endParaRPr lang="en-US" dirty="0">
              <a:sym typeface="Calibri"/>
            </a:endParaRPr>
          </a:p>
          <a:p>
            <a:pPr lvl="0"/>
            <a:r>
              <a:rPr lang="en-US" dirty="0">
                <a:sym typeface="Calibri"/>
              </a:rPr>
              <a:t>Bonus: Run ’</a:t>
            </a:r>
            <a:r>
              <a:rPr lang="en-US" dirty="0" err="1">
                <a:sym typeface="Calibri"/>
              </a:rPr>
              <a:t>docker</a:t>
            </a:r>
            <a:r>
              <a:rPr lang="en-US" dirty="0">
                <a:sym typeface="Calibri"/>
              </a:rPr>
              <a:t> top &lt;container id&gt;’ against the ghost container to observe running processes</a:t>
            </a:r>
          </a:p>
          <a:p>
            <a:pPr lvl="0"/>
            <a:endParaRPr lang="en-US" dirty="0">
              <a:sym typeface="Calibri"/>
            </a:endParaRPr>
          </a:p>
          <a:p>
            <a:pPr lvl="0"/>
            <a:r>
              <a:rPr lang="en-US" dirty="0">
                <a:sym typeface="Calibri"/>
              </a:rPr>
              <a:t>Docker is extremely useful for web servers. You don’t have to worry about dependencies, incompatible versions, setting environment variables, just call and run. Any service that exposes itself over TCP can be containerized and easily run.</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71</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p:cSld>
    <p:spTree>
      <p:nvGrpSpPr>
        <p:cNvPr id="1" name="Shape 647"/>
        <p:cNvGrpSpPr/>
        <p:nvPr/>
      </p:nvGrpSpPr>
      <p:grpSpPr>
        <a:xfrm>
          <a:off x="0" y="0"/>
          <a:ext cx="0" cy="0"/>
          <a:chOff x="0" y="0"/>
          <a:chExt cx="0" cy="0"/>
        </a:xfrm>
      </p:grpSpPr>
      <p:sp>
        <p:nvSpPr>
          <p:cNvPr id="649" name="Shape 649"/>
          <p:cNvSpPr txBox="1">
            <a:spLocks noGrp="1"/>
          </p:cNvSpPr>
          <p:nvPr>
            <p:ph type="body" idx="1"/>
          </p:nvPr>
        </p:nvSpPr>
        <p:spPr>
          <a:xfrm>
            <a:off x="533400" y="4724400"/>
            <a:ext cx="6248400" cy="4156075"/>
          </a:xfrm>
          <a:prstGeom prst="rect">
            <a:avLst/>
          </a:prstGeom>
          <a:solidFill>
            <a:schemeClr val="bg1"/>
          </a:solidFill>
        </p:spPr>
        <p:txBody>
          <a:bodyPr/>
          <a:lstStyle/>
          <a:p>
            <a:pPr lvl="0"/>
            <a:endParaRPr lang="en-US" dirty="0">
              <a:sym typeface="Calibri"/>
            </a:endParaRPr>
          </a:p>
          <a:p>
            <a:pPr lvl="0"/>
            <a:r>
              <a:rPr lang="en-US" dirty="0">
                <a:sym typeface="Calibri"/>
              </a:rPr>
              <a:t>Answer:</a:t>
            </a:r>
          </a:p>
          <a:p>
            <a:pPr lvl="0"/>
            <a:endParaRPr lang="en-US" dirty="0">
              <a:sym typeface="Calibri"/>
            </a:endParaRPr>
          </a:p>
          <a:p>
            <a:pPr lvl="0"/>
            <a:r>
              <a:rPr lang="en-US" dirty="0" err="1">
                <a:sym typeface="Calibri"/>
              </a:rPr>
              <a:t>docker</a:t>
            </a:r>
            <a:r>
              <a:rPr lang="en-US" dirty="0">
                <a:sym typeface="Calibri"/>
              </a:rPr>
              <a:t> run --name some-</a:t>
            </a:r>
            <a:r>
              <a:rPr lang="en-US" dirty="0" err="1">
                <a:sym typeface="Calibri"/>
              </a:rPr>
              <a:t>mariadb</a:t>
            </a:r>
            <a:r>
              <a:rPr lang="en-US" dirty="0">
                <a:sym typeface="Calibri"/>
              </a:rPr>
              <a:t> -e MYSQL_ROOT_PASSWORD=my-secret-pw -d </a:t>
            </a:r>
            <a:r>
              <a:rPr lang="en-US" dirty="0" err="1">
                <a:sym typeface="Calibri"/>
              </a:rPr>
              <a:t>mariadb:latest</a:t>
            </a:r>
            <a:endParaRPr lang="en-US" dirty="0">
              <a:sym typeface="Calibri"/>
            </a:endParaRPr>
          </a:p>
          <a:p>
            <a:pPr lvl="0"/>
            <a:endParaRPr lang="en-US" dirty="0">
              <a:sym typeface="Calibri"/>
            </a:endParaRPr>
          </a:p>
          <a:p>
            <a:pPr lvl="0"/>
            <a:r>
              <a:rPr lang="en-US" dirty="0" err="1">
                <a:sym typeface="Calibri"/>
              </a:rPr>
              <a:t>docker</a:t>
            </a:r>
            <a:r>
              <a:rPr lang="en-US" dirty="0">
                <a:sym typeface="Calibri"/>
              </a:rPr>
              <a:t> run -it --link </a:t>
            </a:r>
            <a:r>
              <a:rPr lang="en-US" dirty="0" err="1">
                <a:sym typeface="Calibri"/>
              </a:rPr>
              <a:t>some-mariadb:mysql</a:t>
            </a:r>
            <a:r>
              <a:rPr lang="en-US" dirty="0">
                <a:sym typeface="Calibri"/>
              </a:rPr>
              <a:t> --</a:t>
            </a:r>
            <a:r>
              <a:rPr lang="en-US" dirty="0" err="1">
                <a:sym typeface="Calibri"/>
              </a:rPr>
              <a:t>rm</a:t>
            </a:r>
            <a:r>
              <a:rPr lang="en-US" dirty="0">
                <a:sym typeface="Calibri"/>
              </a:rPr>
              <a:t> </a:t>
            </a:r>
            <a:r>
              <a:rPr lang="en-US" dirty="0" err="1">
                <a:sym typeface="Calibri"/>
              </a:rPr>
              <a:t>mariadb</a:t>
            </a:r>
            <a:r>
              <a:rPr lang="en-US" dirty="0">
                <a:sym typeface="Calibri"/>
              </a:rPr>
              <a:t> </a:t>
            </a:r>
            <a:r>
              <a:rPr lang="en-US" dirty="0" err="1">
                <a:sym typeface="Calibri"/>
              </a:rPr>
              <a:t>sh</a:t>
            </a:r>
            <a:r>
              <a:rPr lang="en-US" dirty="0">
                <a:sym typeface="Calibri"/>
              </a:rPr>
              <a:t> -c 'exec </a:t>
            </a:r>
            <a:r>
              <a:rPr lang="en-US" dirty="0" err="1">
                <a:sym typeface="Calibri"/>
              </a:rPr>
              <a:t>mysql</a:t>
            </a:r>
            <a:r>
              <a:rPr lang="en-US" dirty="0">
                <a:sym typeface="Calibri"/>
              </a:rPr>
              <a:t> -h"$MYSQL_PORT_3306_TCP_ADDR" -P"$MYSQL_PORT_3306_TCP_PORT" -</a:t>
            </a:r>
            <a:r>
              <a:rPr lang="en-US" dirty="0" err="1">
                <a:sym typeface="Calibri"/>
              </a:rPr>
              <a:t>uroot</a:t>
            </a:r>
            <a:r>
              <a:rPr lang="en-US" dirty="0">
                <a:sym typeface="Calibri"/>
              </a:rPr>
              <a:t> -</a:t>
            </a:r>
            <a:r>
              <a:rPr lang="en-US" dirty="0" err="1">
                <a:sym typeface="Calibri"/>
              </a:rPr>
              <a:t>p"$MYSQL_ENV_MYSQL_ROOT_PASSWORD</a:t>
            </a:r>
            <a:r>
              <a:rPr lang="en-US" dirty="0">
                <a:sym typeface="Calibri"/>
              </a:rPr>
              <a:t>"'</a:t>
            </a: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72</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p:cSld>
    <p:spTree>
      <p:nvGrpSpPr>
        <p:cNvPr id="1" name="Shape 65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660"/>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u="sng" dirty="0">
                <a:solidFill>
                  <a:schemeClr val="hlink"/>
                </a:solidFill>
                <a:latin typeface="Calibri"/>
                <a:ea typeface="Calibri"/>
                <a:cs typeface="Calibri"/>
                <a:sym typeface="Calibri"/>
                <a:hlinkClick r:id="rId3"/>
              </a:rPr>
              <a:t>https://github.com/google/cadvisor</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p:cSld>
    <p:spTree>
      <p:nvGrpSpPr>
        <p:cNvPr id="1" name="Shape 668"/>
        <p:cNvGrpSpPr/>
        <p:nvPr/>
      </p:nvGrpSpPr>
      <p:grpSpPr>
        <a:xfrm>
          <a:off x="0" y="0"/>
          <a:ext cx="0" cy="0"/>
          <a:chOff x="0" y="0"/>
          <a:chExt cx="0" cy="0"/>
        </a:xfrm>
      </p:grpSpPr>
      <p:sp>
        <p:nvSpPr>
          <p:cNvPr id="3" name="Slide Image Placeholder 2"/>
          <p:cNvSpPr>
            <a:spLocks noGrp="1" noRot="1" noChangeAspect="1"/>
          </p:cNvSpPr>
          <p:nvPr>
            <p:ph type="sldImg"/>
          </p:nvPr>
        </p:nvSpPr>
        <p:spPr>
          <a:xfrm>
            <a:off x="773113" y="352425"/>
            <a:ext cx="5775325" cy="4332288"/>
          </a:xfrm>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dirty="0"/>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p:cSld>
    <p:spTree>
      <p:nvGrpSpPr>
        <p:cNvPr id="1" name="Shape 67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75</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680"/>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https://github.com/docker/docker.github.io/blob/master/registry/deploying.md</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p:cSld>
    <p:spTree>
      <p:nvGrpSpPr>
        <p:cNvPr id="1" name="Shape 68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76</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687"/>
          <p:cNvSpPr txBox="1">
            <a:spLocks noGrp="1"/>
          </p:cNvSpPr>
          <p:nvPr>
            <p:ph type="body" idx="1"/>
          </p:nvPr>
        </p:nvSpPr>
        <p:spPr>
          <a:xfrm>
            <a:off x="685800" y="4724401"/>
            <a:ext cx="5988132" cy="1142999"/>
          </a:xfrm>
          <a:prstGeom prst="rect">
            <a:avLst/>
          </a:prstGeom>
          <a:solidFill>
            <a:schemeClr val="bg1"/>
          </a:solidFill>
          <a:ln>
            <a:noFill/>
          </a:ln>
        </p:spPr>
        <p:txBody>
          <a:bodyPr lIns="91425" tIns="45700" rIns="91425" bIns="45700" anchor="t" anchorCtr="0">
            <a:noAutofit/>
          </a:bodyPr>
          <a:lstStyle/>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SzPct val="25000"/>
              <a:buNone/>
            </a:pPr>
            <a:r>
              <a:rPr lang="en-US" sz="1200" i="0" u="none" strike="noStrike" cap="none" dirty="0">
                <a:solidFill>
                  <a:schemeClr val="dk1"/>
                </a:solidFill>
                <a:latin typeface="Calibri"/>
                <a:ea typeface="Calibri"/>
                <a:cs typeface="Calibri"/>
                <a:sym typeface="Calibri"/>
              </a:rPr>
              <a:t>https://docs.docker.com/registry/spec/api/#listing-repositories</a:t>
            </a:r>
          </a:p>
          <a:p>
            <a:pPr marR="0" lvl="1"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https://docs.docker.com/registry/spec/api/#listing-image-tags</a:t>
            </a:r>
          </a:p>
          <a:p>
            <a:pPr marR="0" lvl="1" algn="l" rtl="0">
              <a:spcBef>
                <a:spcPts val="0"/>
              </a:spcBef>
              <a:buNone/>
            </a:pPr>
            <a:endParaRPr sz="120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p:cSld>
    <p:spTree>
      <p:nvGrpSpPr>
        <p:cNvPr id="1" name="Shape 70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78</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20" name="Shape 704"/>
          <p:cNvSpPr txBox="1">
            <a:spLocks/>
          </p:cNvSpPr>
          <p:nvPr/>
        </p:nvSpPr>
        <p:spPr>
          <a:xfrm>
            <a:off x="533400" y="5038432"/>
            <a:ext cx="6248400" cy="524168"/>
          </a:xfrm>
          <a:prstGeom prst="rect">
            <a:avLst/>
          </a:prstGeom>
          <a:solidFill>
            <a:schemeClr val="bg1"/>
          </a:solidFill>
          <a:ln>
            <a:noFill/>
          </a:ln>
        </p:spPr>
        <p:txBody>
          <a:bodyPr lIns="91425" tIns="45700" rIns="91425" bIns="45700" anchor="t" anchorCtr="0">
            <a:noAutofit/>
          </a:bodyPr>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US">
                <a:solidFill>
                  <a:schemeClr val="dk1"/>
                </a:solidFill>
                <a:latin typeface="Calibri"/>
                <a:ea typeface="Calibri"/>
                <a:cs typeface="Calibri"/>
                <a:sym typeface="Calibri"/>
              </a:rPr>
              <a:t>Reference: http://nkhare.github.io/data_and_network_containers/Volumes/</a:t>
            </a:r>
            <a:endParaRPr lang="en-US" dirty="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p:cSld>
    <p:spTree>
      <p:nvGrpSpPr>
        <p:cNvPr id="1" name="Shape 70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79</a:t>
            </a:fld>
            <a:endParaRPr lang="en-US" sz="900" kern="1200" dirty="0">
              <a:solidFill>
                <a:srgbClr val="3F3F3F"/>
              </a:solidFill>
              <a:latin typeface="+mj-lt"/>
              <a:ea typeface="ヒラギノ明朝 ProN W3" charset="0"/>
              <a:cs typeface="Arial" charset="0"/>
              <a:sym typeface="Palatino" charset="0"/>
            </a:endParaRPr>
          </a:p>
        </p:txBody>
      </p:sp>
      <p:cxnSp>
        <p:nvCxnSpPr>
          <p:cNvPr id="6" name="Straight Connector 5"/>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p:cSld>
    <p:spTree>
      <p:nvGrpSpPr>
        <p:cNvPr id="1" name="Shape 171"/>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a:t>
            </a:fld>
            <a:endParaRPr lang="en-US" sz="900" kern="1200" dirty="0">
              <a:solidFill>
                <a:srgbClr val="3F3F3F"/>
              </a:solidFill>
              <a:latin typeface="+mj-lt"/>
              <a:ea typeface="ヒラギノ明朝 ProN W3" charset="0"/>
              <a:cs typeface="Arial" charset="0"/>
              <a:sym typeface="Palatino" charset="0"/>
            </a:endParaRPr>
          </a:p>
        </p:txBody>
      </p:sp>
      <p:sp>
        <p:nvSpPr>
          <p:cNvPr id="3" name="Slide Image Placeholder 2"/>
          <p:cNvSpPr>
            <a:spLocks noGrp="1" noRot="1" noChangeAspect="1"/>
          </p:cNvSpPr>
          <p:nvPr>
            <p:ph type="sldImg"/>
          </p:nvPr>
        </p:nvSpPr>
        <p:spPr>
          <a:xfrm>
            <a:off x="773113" y="352425"/>
            <a:ext cx="5775325" cy="4332288"/>
          </a:xfrm>
        </p:spPr>
      </p:sp>
      <p:sp>
        <p:nvSpPr>
          <p:cNvPr id="8" name="Notes Placeholder 7"/>
          <p:cNvSpPr>
            <a:spLocks noGrp="1"/>
          </p:cNvSpPr>
          <p:nvPr>
            <p:ph type="body" idx="1"/>
          </p:nvPr>
        </p:nvSpPr>
        <p:spPr>
          <a:xfrm>
            <a:off x="731838" y="4748213"/>
            <a:ext cx="5851525" cy="1015663"/>
          </a:xfrm>
          <a:prstGeom prst="rect">
            <a:avLst/>
          </a:prstGeom>
          <a:solidFill>
            <a:schemeClr val="bg1"/>
          </a:solidFill>
        </p:spPr>
        <p:txBody>
          <a:bodyPr wrap="square">
            <a:spAutoFit/>
          </a:bodyPr>
          <a:lstStyle/>
          <a:p>
            <a:pPr marL="323850" lvl="0" indent="-171450">
              <a:buSzPct val="100000"/>
              <a:buFont typeface="Arial" panose="020B0604020202020204" pitchFamily="34" charset="0"/>
              <a:buChar char="•"/>
            </a:pPr>
            <a:r>
              <a:rPr lang="en-US" dirty="0">
                <a:latin typeface="Calibri"/>
                <a:ea typeface="Calibri"/>
                <a:cs typeface="Calibri"/>
                <a:sym typeface="Calibri"/>
              </a:rPr>
              <a:t>Official Repositories - These are repositories of popular commercial and open-source software and systems that are maintained by their “Official” providers. </a:t>
            </a:r>
            <a:r>
              <a:rPr lang="en-US" dirty="0" err="1">
                <a:latin typeface="Calibri"/>
                <a:ea typeface="Calibri"/>
                <a:cs typeface="Calibri"/>
                <a:sym typeface="Calibri"/>
              </a:rPr>
              <a:t>THese</a:t>
            </a:r>
            <a:r>
              <a:rPr lang="en-US" dirty="0">
                <a:latin typeface="Calibri"/>
                <a:ea typeface="Calibri"/>
                <a:cs typeface="Calibri"/>
                <a:sym typeface="Calibri"/>
              </a:rPr>
              <a:t> undergo special vetting, static analysis for malware, and are usually among the best-documented container images.</a:t>
            </a:r>
          </a:p>
          <a:p>
            <a:pPr marL="323850" lvl="0" indent="-171450">
              <a:buSzPct val="100000"/>
              <a:buFont typeface="Arial" panose="020B0604020202020204" pitchFamily="34" charset="0"/>
              <a:buChar char="•"/>
            </a:pPr>
            <a:endParaRPr lang="en-US" dirty="0">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p:cSld>
    <p:spTree>
      <p:nvGrpSpPr>
        <p:cNvPr id="1" name="Shape 71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80</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9" name="Shape 717"/>
          <p:cNvSpPr txBox="1">
            <a:spLocks noGrp="1"/>
          </p:cNvSpPr>
          <p:nvPr>
            <p:ph type="body" idx="1"/>
          </p:nvPr>
        </p:nvSpPr>
        <p:spPr>
          <a:xfrm>
            <a:off x="533400" y="4724400"/>
            <a:ext cx="6172200"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-v /</a:t>
            </a:r>
            <a:r>
              <a:rPr lang="en-US" sz="1200" dirty="0" err="1">
                <a:solidFill>
                  <a:schemeClr val="dk1"/>
                </a:solidFill>
                <a:latin typeface="Calibri"/>
                <a:ea typeface="Calibri"/>
                <a:cs typeface="Calibri"/>
                <a:sym typeface="Calibri"/>
              </a:rPr>
              <a:t>volumetesting</a:t>
            </a:r>
            <a:r>
              <a:rPr lang="en-US" sz="1200" dirty="0">
                <a:solidFill>
                  <a:schemeClr val="dk1"/>
                </a:solidFill>
                <a:latin typeface="Calibri"/>
                <a:ea typeface="Calibri"/>
                <a:cs typeface="Calibri"/>
                <a:sym typeface="Calibri"/>
              </a:rPr>
              <a:t> --name="</a:t>
            </a:r>
            <a:r>
              <a:rPr lang="en-US" sz="1200" dirty="0" err="1">
                <a:solidFill>
                  <a:schemeClr val="dk1"/>
                </a:solidFill>
                <a:latin typeface="Calibri"/>
                <a:ea typeface="Calibri"/>
                <a:cs typeface="Calibri"/>
                <a:sym typeface="Calibri"/>
              </a:rPr>
              <a:t>persistdata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a:t>
            </a:r>
            <a:r>
              <a:rPr lang="en-US" sz="1200" dirty="0">
                <a:solidFill>
                  <a:schemeClr val="dk1"/>
                </a:solidFill>
                <a:latin typeface="Calibri"/>
                <a:ea typeface="Calibri"/>
                <a:cs typeface="Calibri"/>
                <a:sym typeface="Calibri"/>
              </a:rPr>
              <a:t> /bin/</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"echo testing persistence with volumes &gt; /</a:t>
            </a:r>
            <a:r>
              <a:rPr lang="en-US" sz="1200" dirty="0" err="1">
                <a:solidFill>
                  <a:schemeClr val="dk1"/>
                </a:solidFill>
                <a:latin typeface="Calibri"/>
                <a:ea typeface="Calibri"/>
                <a:cs typeface="Calibri"/>
                <a:sym typeface="Calibri"/>
              </a:rPr>
              <a:t>volumetesting</a:t>
            </a:r>
            <a:r>
              <a:rPr lang="en-US" sz="1200" dirty="0">
                <a:solidFill>
                  <a:schemeClr val="dk1"/>
                </a:solidFill>
                <a:latin typeface="Calibri"/>
                <a:ea typeface="Calibri"/>
                <a:cs typeface="Calibri"/>
                <a:sym typeface="Calibri"/>
              </a:rPr>
              <a:t>/textfile.txt”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--volumes-from=</a:t>
            </a:r>
            <a:r>
              <a:rPr lang="en-US" sz="1200" dirty="0" err="1">
                <a:solidFill>
                  <a:schemeClr val="dk1"/>
                </a:solidFill>
                <a:latin typeface="Calibri"/>
                <a:ea typeface="Calibri"/>
                <a:cs typeface="Calibri"/>
                <a:sym typeface="Calibri"/>
              </a:rPr>
              <a:t>persistdata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a:t>
            </a:r>
            <a:r>
              <a:rPr lang="en-US" sz="1200" dirty="0">
                <a:solidFill>
                  <a:schemeClr val="dk1"/>
                </a:solidFill>
                <a:latin typeface="Calibri"/>
                <a:ea typeface="Calibri"/>
                <a:cs typeface="Calibri"/>
                <a:sym typeface="Calibri"/>
              </a:rPr>
              <a:t> /bin/</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"cat /</a:t>
            </a:r>
            <a:r>
              <a:rPr lang="en-US" sz="1200" dirty="0" err="1">
                <a:solidFill>
                  <a:schemeClr val="dk1"/>
                </a:solidFill>
                <a:latin typeface="Calibri"/>
                <a:ea typeface="Calibri"/>
                <a:cs typeface="Calibri"/>
                <a:sym typeface="Calibri"/>
              </a:rPr>
              <a:t>volumetesting</a:t>
            </a:r>
            <a:r>
              <a:rPr lang="en-US" sz="1200" dirty="0">
                <a:solidFill>
                  <a:schemeClr val="dk1"/>
                </a:solidFill>
                <a:latin typeface="Calibri"/>
                <a:ea typeface="Calibri"/>
                <a:cs typeface="Calibri"/>
                <a:sym typeface="Calibri"/>
              </a:rPr>
              <a:t>/textfile.txt"</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p:cSld>
    <p:spTree>
      <p:nvGrpSpPr>
        <p:cNvPr id="1" name="Shape 723"/>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p:cSld>
    <p:spTree>
      <p:nvGrpSpPr>
        <p:cNvPr id="1" name="Shape 729"/>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82</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p:cSld>
    <p:spTree>
      <p:nvGrpSpPr>
        <p:cNvPr id="1" name="Shape 73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83</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737"/>
          <p:cNvSpPr txBox="1">
            <a:spLocks noGrp="1"/>
          </p:cNvSpPr>
          <p:nvPr>
            <p:ph type="body" idx="1"/>
          </p:nvPr>
        </p:nvSpPr>
        <p:spPr>
          <a:xfrm>
            <a:off x="731838" y="4560888"/>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prune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p:cSld>
    <p:spTree>
      <p:nvGrpSpPr>
        <p:cNvPr id="1" name="Shape 74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p:cSld>
    <p:spTree>
      <p:nvGrpSpPr>
        <p:cNvPr id="1" name="Shape 751"/>
        <p:cNvGrpSpPr/>
        <p:nvPr/>
      </p:nvGrpSpPr>
      <p:grpSpPr>
        <a:xfrm>
          <a:off x="0" y="0"/>
          <a:ext cx="0" cy="0"/>
          <a:chOff x="0" y="0"/>
          <a:chExt cx="0" cy="0"/>
        </a:xfrm>
      </p:grpSpPr>
      <p:sp>
        <p:nvSpPr>
          <p:cNvPr id="753" name="Shape 753"/>
          <p:cNvSpPr txBox="1">
            <a:spLocks noGrp="1"/>
          </p:cNvSpPr>
          <p:nvPr>
            <p:ph type="body" idx="1"/>
          </p:nvPr>
        </p:nvSpPr>
        <p:spPr>
          <a:xfrm>
            <a:off x="685800" y="4572000"/>
            <a:ext cx="6019800" cy="4319587"/>
          </a:xfrm>
          <a:prstGeom prst="rect">
            <a:avLst/>
          </a:prstGeom>
          <a:solidFill>
            <a:schemeClr val="bg1"/>
          </a:solidFill>
        </p:spPr>
        <p:txBody>
          <a:bodyPr/>
          <a:lstStyle/>
          <a:p>
            <a:pPr lvl="0"/>
            <a:endParaRPr lang="en-US" dirty="0">
              <a:sym typeface="Calibri"/>
            </a:endParaRPr>
          </a:p>
          <a:p>
            <a:pPr lvl="0"/>
            <a:r>
              <a:rPr lang="en-US" dirty="0">
                <a:sym typeface="Calibri"/>
              </a:rPr>
              <a:t>This is a nice full volumes exercise that shows volume persistence, cross-container volumes, etc.</a:t>
            </a:r>
          </a:p>
          <a:p>
            <a:pPr lvl="0"/>
            <a:endParaRPr lang="en-US" dirty="0">
              <a:sym typeface="Calibri"/>
            </a:endParaRPr>
          </a:p>
          <a:p>
            <a:pPr lvl="0"/>
            <a:r>
              <a:rPr lang="en-US" dirty="0">
                <a:sym typeface="Calibri"/>
                <a:hlinkClick r:id="rId3"/>
              </a:rPr>
              <a:t>https://github.com/techtown-training/docker-bootcamp/blob/master/exercise/exercise4.1-docker-volumes.md</a:t>
            </a:r>
          </a:p>
          <a:p>
            <a:pPr lvl="0"/>
            <a:endParaRPr lang="en-US" dirty="0">
              <a:sym typeface="Calibri"/>
              <a:hlinkClick r:id="rId3"/>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85</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p:cSld>
    <p:spTree>
      <p:nvGrpSpPr>
        <p:cNvPr id="1" name="Shape 762"/>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86</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p:cSld>
    <p:spTree>
      <p:nvGrpSpPr>
        <p:cNvPr id="1" name="Shape 769"/>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771"/>
          <p:cNvSpPr txBox="1">
            <a:spLocks noGrp="1"/>
          </p:cNvSpPr>
          <p:nvPr>
            <p:ph type="body" idx="1"/>
          </p:nvPr>
        </p:nvSpPr>
        <p:spPr>
          <a:xfrm>
            <a:off x="533400" y="4724400"/>
            <a:ext cx="6172200"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Printable sheet available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https://zeroturnaround.com/rebellabs/docker-commands-and-best-practices-cheat-sheet/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773113" y="352425"/>
            <a:ext cx="5775325" cy="4332288"/>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p:cSld>
    <p:spTree>
      <p:nvGrpSpPr>
        <p:cNvPr id="1" name="Shape 784"/>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89</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p:cSld>
    <p:spTree>
      <p:nvGrpSpPr>
        <p:cNvPr id="1" name="Shape 177"/>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179"/>
          <p:cNvSpPr txBox="1">
            <a:spLocks noGrp="1"/>
          </p:cNvSpPr>
          <p:nvPr>
            <p:ph type="body" idx="1"/>
          </p:nvPr>
        </p:nvSpPr>
        <p:spPr>
          <a:xfrm>
            <a:off x="609600" y="4748213"/>
            <a:ext cx="6019800" cy="4090987"/>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a:t>
            </a:r>
            <a:r>
              <a:rPr lang="en-US" sz="1200" b="0" i="1" dirty="0">
                <a:solidFill>
                  <a:schemeClr val="dk1"/>
                </a:solidFill>
                <a:latin typeface="Calibri"/>
                <a:ea typeface="Calibri"/>
                <a:cs typeface="Calibri"/>
                <a:sym typeface="Calibri"/>
              </a:rPr>
              <a:t>image</a:t>
            </a:r>
            <a:r>
              <a:rPr lang="en-US" sz="1200" b="0" i="0" dirty="0">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image is described in text file called a </a:t>
            </a:r>
            <a:r>
              <a:rPr lang="en-US" sz="1200" b="0" i="1" dirty="0" err="1">
                <a:solidFill>
                  <a:schemeClr val="dk1"/>
                </a:solidFill>
                <a:latin typeface="Calibri"/>
                <a:ea typeface="Calibri"/>
                <a:cs typeface="Calibri"/>
                <a:sym typeface="Calibri"/>
              </a:rPr>
              <a:t>Dockerfile</a:t>
            </a:r>
            <a:r>
              <a:rPr lang="en-US" sz="1200" b="0" i="0" dirty="0">
                <a:solidFill>
                  <a:schemeClr val="dk1"/>
                </a:solidFill>
                <a:latin typeface="Calibri"/>
                <a:ea typeface="Calibri"/>
                <a:cs typeface="Calibri"/>
                <a:sym typeface="Calibri"/>
              </a:rPr>
              <a:t>, which has a simple, well-defined syntax.</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p:cSld>
    <p:spTree>
      <p:nvGrpSpPr>
        <p:cNvPr id="1" name="Shape 791"/>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90</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p:cSld>
    <p:spTree>
      <p:nvGrpSpPr>
        <p:cNvPr id="1" name="Shape 798"/>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91</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p:cSld>
    <p:spTree>
      <p:nvGrpSpPr>
        <p:cNvPr id="1" name="Shape 807"/>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92</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p:cSld>
    <p:spTree>
      <p:nvGrpSpPr>
        <p:cNvPr id="1" name="Shape 813"/>
        <p:cNvGrpSpPr/>
        <p:nvPr/>
      </p:nvGrpSpPr>
      <p:grpSpPr>
        <a:xfrm>
          <a:off x="0" y="0"/>
          <a:ext cx="0" cy="0"/>
          <a:chOff x="0" y="0"/>
          <a:chExt cx="0" cy="0"/>
        </a:xfrm>
      </p:grpSpPr>
      <p:sp>
        <p:nvSpPr>
          <p:cNvPr id="815" name="Shape 815"/>
          <p:cNvSpPr txBox="1">
            <a:spLocks noGrp="1"/>
          </p:cNvSpPr>
          <p:nvPr>
            <p:ph type="body" idx="1"/>
          </p:nvPr>
        </p:nvSpPr>
        <p:spPr>
          <a:xfrm>
            <a:off x="533400" y="4560888"/>
            <a:ext cx="6248400" cy="4319587"/>
          </a:xfrm>
          <a:prstGeom prst="rect">
            <a:avLst/>
          </a:prstGeom>
          <a:solidFill>
            <a:schemeClr val="bg1"/>
          </a:solidFill>
        </p:spPr>
        <p:txBody>
          <a:bodyPr/>
          <a:lstStyle/>
          <a:p>
            <a:pPr lvl="0"/>
            <a:endParaRPr lang="en-US" dirty="0">
              <a:sym typeface="Calibri"/>
            </a:endParaRPr>
          </a:p>
          <a:p>
            <a:pPr lvl="0"/>
            <a:r>
              <a:rPr lang="en-US" dirty="0">
                <a:sym typeface="Calibri"/>
              </a:rPr>
              <a:t>This exercise shows how docker-compose can be used to deploy a multi-container app in one step against a single docker daemon.</a:t>
            </a:r>
          </a:p>
          <a:p>
            <a:pPr lvl="0"/>
            <a:endParaRPr lang="en-US" dirty="0">
              <a:sym typeface="Calibri"/>
            </a:endParaRPr>
          </a:p>
          <a:p>
            <a:pPr lvl="0"/>
            <a:r>
              <a:rPr lang="en-US" dirty="0">
                <a:sym typeface="Calibri"/>
              </a:rPr>
              <a:t>Very useful for development, test, and CI environments.</a:t>
            </a:r>
          </a:p>
          <a:p>
            <a:pPr lvl="0"/>
            <a:endParaRPr lang="en-US" dirty="0">
              <a:sym typeface="Calibri"/>
            </a:endParaRPr>
          </a:p>
          <a:p>
            <a:pPr lvl="0"/>
            <a:r>
              <a:rPr lang="en-US" dirty="0">
                <a:sym typeface="Calibri"/>
              </a:rPr>
              <a:t>https://</a:t>
            </a:r>
            <a:r>
              <a:rPr lang="en-US" dirty="0" err="1">
                <a:sym typeface="Calibri"/>
              </a:rPr>
              <a:t>github.com</a:t>
            </a:r>
            <a:r>
              <a:rPr lang="en-US" dirty="0">
                <a:sym typeface="Calibri"/>
              </a:rPr>
              <a:t>/</a:t>
            </a:r>
            <a:r>
              <a:rPr lang="en-US" dirty="0" err="1">
                <a:sym typeface="Calibri"/>
              </a:rPr>
              <a:t>techtown</a:t>
            </a:r>
            <a:r>
              <a:rPr lang="en-US" dirty="0">
                <a:sym typeface="Calibri"/>
              </a:rPr>
              <a:t>-training/docker-</a:t>
            </a:r>
            <a:r>
              <a:rPr lang="en-US" dirty="0" err="1">
                <a:sym typeface="Calibri"/>
              </a:rPr>
              <a:t>bootcamp</a:t>
            </a:r>
            <a:r>
              <a:rPr lang="en-US" dirty="0">
                <a:sym typeface="Calibri"/>
              </a:rPr>
              <a:t>/blob/master/exercise/exercise5.1-docker-compose.md</a:t>
            </a:r>
          </a:p>
          <a:p>
            <a:pPr lvl="0"/>
            <a:endParaRPr lang="en-US" dirty="0">
              <a:sym typeface="Calibri"/>
            </a:endParaRPr>
          </a:p>
        </p:txBody>
      </p:sp>
      <p:sp>
        <p:nvSpPr>
          <p:cNvPr id="3" name="Slide Image Placeholder 2"/>
          <p:cNvSpPr>
            <a:spLocks noGrp="1" noRot="1" noChangeAspect="1"/>
          </p:cNvSpPr>
          <p:nvPr>
            <p:ph type="sldImg"/>
          </p:nvPr>
        </p:nvSpPr>
        <p:spPr>
          <a:xfrm>
            <a:off x="773113" y="352425"/>
            <a:ext cx="5775325" cy="4332288"/>
          </a:xfrm>
        </p:spPr>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93</a:t>
            </a:fld>
            <a:endParaRPr lang="en-US" sz="900" kern="1200" dirty="0">
              <a:solidFill>
                <a:srgbClr val="3F3F3F"/>
              </a:solidFill>
              <a:latin typeface="+mj-lt"/>
              <a:ea typeface="ヒラギノ明朝 ProN W3" charset="0"/>
              <a:cs typeface="Arial" charset="0"/>
              <a:sym typeface="Palatino"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p:cSld>
    <p:spTree>
      <p:nvGrpSpPr>
        <p:cNvPr id="1" name="Shape 824"/>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94</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p:cSld>
    <p:spTree>
      <p:nvGrpSpPr>
        <p:cNvPr id="1" name="Shape 830"/>
        <p:cNvGrpSpPr/>
        <p:nvPr/>
      </p:nvGrpSpPr>
      <p:grpSpPr>
        <a:xfrm>
          <a:off x="0" y="0"/>
          <a:ext cx="0" cy="0"/>
          <a:chOff x="0" y="0"/>
          <a:chExt cx="0" cy="0"/>
        </a:xfrm>
      </p:grpSpPr>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95</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32"/>
          <p:cNvSpPr txBox="1">
            <a:spLocks noGrp="1"/>
          </p:cNvSpPr>
          <p:nvPr>
            <p:ph type="body" idx="1"/>
          </p:nvPr>
        </p:nvSpPr>
        <p:spPr>
          <a:xfrm>
            <a:off x="609600" y="4713288"/>
            <a:ext cx="6096000" cy="849312"/>
          </a:xfrm>
          <a:prstGeom prst="rect">
            <a:avLst/>
          </a:prstGeom>
          <a:solidFill>
            <a:schemeClr val="bg1"/>
          </a:solidFill>
        </p:spPr>
        <p:txBody>
          <a:bodyPr/>
          <a:lstStyle/>
          <a:p>
            <a:pPr lvl="0"/>
            <a:r>
              <a:rPr lang="en-US" dirty="0">
                <a:sym typeface="Calibri"/>
              </a:rPr>
              <a:t>Imagine what it would take to support something like American Idol’s voting system… you’d probably define a similar architecture.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p:cSld>
    <p:spTree>
      <p:nvGrpSpPr>
        <p:cNvPr id="1" name="Shape 842"/>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2425"/>
            <a:ext cx="5775325" cy="4332288"/>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7" name="Rectangle 6"/>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96</a:t>
            </a:fld>
            <a:endParaRPr lang="en-US" sz="900" kern="1200" dirty="0">
              <a:solidFill>
                <a:srgbClr val="3F3F3F"/>
              </a:solidFill>
              <a:latin typeface="+mj-lt"/>
              <a:ea typeface="ヒラギノ明朝 ProN W3" charset="0"/>
              <a:cs typeface="Arial" charset="0"/>
              <a:sym typeface="Palatino" charset="0"/>
            </a:endParaRPr>
          </a:p>
        </p:txBody>
      </p:sp>
      <p:cxnSp>
        <p:nvCxnSpPr>
          <p:cNvPr id="8" name="Straight Connector 7"/>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8147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p:cSld>
    <p:spTree>
      <p:nvGrpSpPr>
        <p:cNvPr id="1" name="Shape 848"/>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97</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50"/>
          <p:cNvSpPr txBox="1">
            <a:spLocks noGrp="1"/>
          </p:cNvSpPr>
          <p:nvPr>
            <p:ph type="body" idx="1"/>
          </p:nvPr>
        </p:nvSpPr>
        <p:spPr>
          <a:xfrm>
            <a:off x="609600" y="4800600"/>
            <a:ext cx="6096000" cy="40798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ls</a:t>
            </a: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inspect bridge</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p:cSld>
    <p:spTree>
      <p:nvGrpSpPr>
        <p:cNvPr id="1" name="Shape 855"/>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98</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8" name="Shape 857"/>
          <p:cNvSpPr txBox="1">
            <a:spLocks noGrp="1"/>
          </p:cNvSpPr>
          <p:nvPr>
            <p:ph type="body" idx="1"/>
          </p:nvPr>
        </p:nvSpPr>
        <p:spPr>
          <a:xfrm>
            <a:off x="533400" y="4724400"/>
            <a:ext cx="6172200" cy="4156075"/>
          </a:xfrm>
          <a:prstGeom prst="rect">
            <a:avLst/>
          </a:prstGeom>
          <a:solidFill>
            <a:schemeClr val="bg1"/>
          </a:solidFill>
          <a:ln>
            <a:noFill/>
          </a:ln>
        </p:spPr>
        <p:txBody>
          <a:bodyPr lIns="91425" tIns="45700" rIns="91425" bIns="45700" anchor="t" anchorCtr="0">
            <a:noAutofit/>
          </a:bodyPr>
          <a:lstStyle/>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--name some-ghost -p 8888:2368 -d ghost</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network bridge</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a:solidFill>
                  <a:schemeClr val="dk1"/>
                </a:solidFill>
                <a:latin typeface="Calibri"/>
                <a:ea typeface="Calibri"/>
                <a:cs typeface="Calibri"/>
                <a:sym typeface="Calibri"/>
              </a:rPr>
              <a:t>ping 172.17.0.2</a:t>
            </a:r>
          </a:p>
          <a:p>
            <a:pPr marL="228600" marR="0" lvl="0" indent="-22860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Note: The ‘some-ghost’ container is still exposed at &lt;</a:t>
            </a:r>
            <a:r>
              <a:rPr lang="en-US" sz="1200" dirty="0" err="1">
                <a:solidFill>
                  <a:schemeClr val="dk1"/>
                </a:solidFill>
                <a:latin typeface="Calibri"/>
                <a:ea typeface="Calibri"/>
                <a:cs typeface="Calibri"/>
                <a:sym typeface="Calibri"/>
              </a:rPr>
              <a:t>ip</a:t>
            </a:r>
            <a:r>
              <a:rPr lang="en-US" sz="1200" dirty="0">
                <a:solidFill>
                  <a:schemeClr val="dk1"/>
                </a:solidFill>
                <a:latin typeface="Calibri"/>
                <a:ea typeface="Calibri"/>
                <a:cs typeface="Calibri"/>
                <a:sym typeface="Calibri"/>
              </a:rPr>
              <a:t>&gt;:8888 through use of the –p 8888:2368 flag and argument</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Read more about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networking</a:t>
            </a: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https://docs.docker.com/engine/userguide/networking/</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p:cSld>
    <p:spTree>
      <p:nvGrpSpPr>
        <p:cNvPr id="1" name="Shape 862"/>
        <p:cNvGrpSpPr/>
        <p:nvPr/>
      </p:nvGrpSpPr>
      <p:grpSpPr>
        <a:xfrm>
          <a:off x="0" y="0"/>
          <a:ext cx="0" cy="0"/>
          <a:chOff x="0" y="0"/>
          <a:chExt cx="0" cy="0"/>
        </a:xfrm>
      </p:grpSpPr>
      <p:sp>
        <p:nvSpPr>
          <p:cNvPr id="5" name="Rectangle 4"/>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99</a:t>
            </a:fld>
            <a:endParaRPr lang="en-US" sz="900" kern="1200" dirty="0">
              <a:solidFill>
                <a:srgbClr val="3F3F3F"/>
              </a:solidFill>
              <a:latin typeface="+mj-lt"/>
              <a:ea typeface="ヒラギノ明朝 ProN W3" charset="0"/>
              <a:cs typeface="Arial" charset="0"/>
              <a:sym typeface="Palatino" charset="0"/>
            </a:endParaRPr>
          </a:p>
        </p:txBody>
      </p:sp>
      <p:sp>
        <p:nvSpPr>
          <p:cNvPr id="2" name="Slide Image Placeholder 1"/>
          <p:cNvSpPr>
            <a:spLocks noGrp="1" noRot="1" noChangeAspect="1"/>
          </p:cNvSpPr>
          <p:nvPr>
            <p:ph type="sldImg"/>
          </p:nvPr>
        </p:nvSpPr>
        <p:spPr>
          <a:xfrm>
            <a:off x="773113" y="352425"/>
            <a:ext cx="5775325" cy="4332288"/>
          </a:xfrm>
        </p:spPr>
      </p:sp>
      <p:sp>
        <p:nvSpPr>
          <p:cNvPr id="9" name="Shape 864"/>
          <p:cNvSpPr txBox="1">
            <a:spLocks noGrp="1"/>
          </p:cNvSpPr>
          <p:nvPr>
            <p:ph type="body" idx="1"/>
          </p:nvPr>
        </p:nvSpPr>
        <p:spPr>
          <a:xfrm>
            <a:off x="609600" y="4724400"/>
            <a:ext cx="6096000" cy="4156075"/>
          </a:xfrm>
          <a:prstGeom prst="rect">
            <a:avLst/>
          </a:prstGeom>
          <a:solidFill>
            <a:schemeClr val="bg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Commands follow the same general pattern as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documentation available at </a:t>
            </a: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https://docs.docker.com/engine/userguide/networking/</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Normal slide with logo">
    <p:spTree>
      <p:nvGrpSpPr>
        <p:cNvPr id="1" name="Shape 14"/>
        <p:cNvGrpSpPr/>
        <p:nvPr/>
      </p:nvGrpSpPr>
      <p:grpSpPr>
        <a:xfrm>
          <a:off x="0" y="0"/>
          <a:ext cx="0" cy="0"/>
          <a:chOff x="0" y="0"/>
          <a:chExt cx="0" cy="0"/>
        </a:xfrm>
      </p:grpSpPr>
      <p:sp>
        <p:nvSpPr>
          <p:cNvPr id="16" name="Shape 16"/>
          <p:cNvSpPr txBox="1">
            <a:spLocks noGrp="1"/>
          </p:cNvSpPr>
          <p:nvPr>
            <p:ph type="ctrTitle"/>
          </p:nvPr>
        </p:nvSpPr>
        <p:spPr>
          <a:xfrm>
            <a:off x="354840" y="426327"/>
            <a:ext cx="7818461" cy="413011"/>
          </a:xfrm>
          <a:prstGeom prst="rect">
            <a:avLst/>
          </a:prstGeom>
          <a:noFill/>
          <a:ln>
            <a:noFill/>
          </a:ln>
        </p:spPr>
        <p:txBody>
          <a:bodyPr lIns="91425" tIns="91425" rIns="91425" bIns="91425" anchor="t" anchorCtr="0"/>
          <a:lstStyle>
            <a:lvl1pPr marL="0" marR="0" lvl="0" indent="0" algn="l" rtl="0">
              <a:spcBef>
                <a:spcPts val="0"/>
              </a:spcBef>
              <a:spcAft>
                <a:spcPts val="0"/>
              </a:spcAft>
              <a:buNone/>
              <a:defRPr sz="2700" b="1" i="0" u="none" strike="noStrike" cap="none">
                <a:solidFill>
                  <a:srgbClr val="4F6198"/>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2" r:id="rId14"/>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hyperlink" Target="http://bit.ly/2a092Xo" TargetMode="External"/><Relationship Id="rId4" Type="http://schemas.openxmlformats.org/officeDocument/2006/relationships/hyperlink" Target="http://ibm.co/27QQq5i"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bit.ly/2a57Za8" TargetMode="External"/><Relationship Id="rId2" Type="http://schemas.openxmlformats.org/officeDocument/2006/relationships/notesSlide" Target="../notesSlides/notesSlide107.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108.xml.rels><?xml version="1.0" encoding="UTF-8" standalone="yes"?>
<Relationships xmlns="http://schemas.openxmlformats.org/package/2006/relationships"><Relationship Id="rId3" Type="http://schemas.openxmlformats.org/officeDocument/2006/relationships/hyperlink" Target="http://bit.ly/2aHZj9o" TargetMode="External"/><Relationship Id="rId2" Type="http://schemas.openxmlformats.org/officeDocument/2006/relationships/notesSlide" Target="../notesSlides/notesSlide108.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techtown-training/docker-bootcamp/blob/master/exercise/exercise6.1-jenkins-part1.md"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techtown-training/docker-bootcamp/blob/master/exercise/exercise6.2-jenkins-part2.md"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papaludwig/docker-tutorials/tree/master/ciexample"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techtown-training/docker-bootcamp/blob/master/exercise/exercise6.4-jenkins-part4.md"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6.xml.rels><?xml version="1.0" encoding="UTF-8" standalone="yes"?>
<Relationships xmlns="http://schemas.openxmlformats.org/package/2006/relationships"><Relationship Id="rId3" Type="http://schemas.openxmlformats.org/officeDocument/2006/relationships/hyperlink" Target="http://ibm.co/27QQq5i" TargetMode="External"/><Relationship Id="rId2" Type="http://schemas.openxmlformats.org/officeDocument/2006/relationships/notesSlide" Target="../notesSlides/notesSlide116.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bit.ly/2a56kS2"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bit.ly/2aHtu0K" TargetMode="External"/><Relationship Id="rId2" Type="http://schemas.openxmlformats.org/officeDocument/2006/relationships/notesSlide" Target="../notesSlides/notesSlide117.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118.xml.rels><?xml version="1.0" encoding="UTF-8" standalone="yes"?>
<Relationships xmlns="http://schemas.openxmlformats.org/package/2006/relationships"><Relationship Id="rId3" Type="http://schemas.openxmlformats.org/officeDocument/2006/relationships/hyperlink" Target="http://bit.ly/2aeA1io" TargetMode="External"/><Relationship Id="rId2" Type="http://schemas.openxmlformats.org/officeDocument/2006/relationships/notesSlide" Target="../notesSlides/notesSlide118.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119.xml.rels><?xml version="1.0" encoding="UTF-8" standalone="yes"?>
<Relationships xmlns="http://schemas.openxmlformats.org/package/2006/relationships"><Relationship Id="rId3" Type="http://schemas.openxmlformats.org/officeDocument/2006/relationships/hyperlink" Target="http://bit.ly/2asS8G3" TargetMode="External"/><Relationship Id="rId2" Type="http://schemas.openxmlformats.org/officeDocument/2006/relationships/notesSlide" Target="../notesSlides/notesSlide119.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vagrantup.com/"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82.jpg"/><Relationship Id="rId5" Type="http://schemas.openxmlformats.org/officeDocument/2006/relationships/hyperlink" Target="https://github.com/russmckendrick/monitoring-docker.git" TargetMode="External"/><Relationship Id="rId4" Type="http://schemas.openxmlformats.org/officeDocument/2006/relationships/hyperlink" Target="https://www.virtualbox.org/wiki/Downloads"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docs.docker.com/toolbox/overview/"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hyperlink" Target="https://github.com/docker/labs/blob/master/security/trust/README.md"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hyperlink" Target="https://github.com/docker/docker-bench-security"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groups.google.com/forum/#!forum/docker-dev"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hyperlink" Target="https://docs.docker.com/opensource/get-help/" TargetMode="External"/><Relationship Id="rId5" Type="http://schemas.openxmlformats.org/officeDocument/2006/relationships/hyperlink" Target="https://github.com/docker/docker/issues" TargetMode="External"/><Relationship Id="rId4" Type="http://schemas.openxmlformats.org/officeDocument/2006/relationships/hyperlink" Target="https://forums.docker.com/"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coreos/clair" TargetMode="External"/><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techtown-training/docker-bootcamp/blob/master/exercise/exercise7.2-docker-swarm-security.md" TargetMode="External"/><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docker/labs/tree/master/security/secret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1.xml.rels><?xml version="1.0" encoding="UTF-8" standalone="yes"?>
<Relationships xmlns="http://schemas.openxmlformats.org/package/2006/relationships"><Relationship Id="rId3" Type="http://schemas.openxmlformats.org/officeDocument/2006/relationships/hyperlink" Target="https://blog.docker.com/2017/01/whats-new-in-docker-1-13/"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docker/dockercraft"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hyperlink" Target="https://www.youtube.com/watch?v=eZDlJgJf55o"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5.xml"/><Relationship Id="rId1" Type="http://schemas.openxmlformats.org/officeDocument/2006/relationships/slideLayout" Target="../slideLayouts/slideLayout12.xml"/><Relationship Id="rId5" Type="http://schemas.openxmlformats.org/officeDocument/2006/relationships/image" Target="../media/image92.jpeg"/><Relationship Id="rId4" Type="http://schemas.openxmlformats.org/officeDocument/2006/relationships/image" Target="../media/image9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hekhar2010us/docker_bootcamp/blob/master/exercise/docker_installation.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techtown-training/docker-bootcamp/blob/master/exercise/docker_installation.m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docker.com/engine/install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docs.docker.com/engine/installation/"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docker.com/engine/installation/linux/linux-postinstal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echtown-training/docker-bootcamp/blob/master/exercise/exercise2.1-webapps.md"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ctl.io/developers/blog/post/gracefully-stopping-docker-container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hyperlink" Target="https://docs.docker.com/reference/run/#restart-policies-restart"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docker/labs/blob/master/beginner/chapters/webapps.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echtown-training/docker-bootcamp/blob/master/exercise/exercise3.1-dockerfile-optimization.md"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oogle/cadvisor"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docs.docker.com/engine/reference/glossary/#union-file-system"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docs.docker.com/engine/tutorials/dockervolumes/#mount-a-host-directory-as-a-data-volume"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echtown-training/docker-bootcamp/blob/master/exercise/exercise4.1-docker-volumes.md"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6.xml.rels><?xml version="1.0" encoding="UTF-8" standalone="yes"?>
<Relationships xmlns="http://schemas.openxmlformats.org/package/2006/relationships"><Relationship Id="rId3" Type="http://schemas.openxmlformats.org/officeDocument/2006/relationships/hyperlink" Target="https://clusterhq.com/flock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docker/compose/releases"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github.com/techtown-training/docker-bootcamp/blob/master/exercise/exercise5.1-docker-compose.md"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docker/labs/blob/master/beginner/chapters/votingapp.md"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16.png"/></Relationships>
</file>

<file path=ppt/slides/_rels/slide9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Docker Containerization</a:t>
            </a:r>
            <a:br>
              <a:rPr lang="en-US" dirty="0"/>
            </a:br>
            <a:r>
              <a:rPr lang="en-US" dirty="0"/>
              <a:t>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353882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pPr lvl="0"/>
            <a:r>
              <a:rPr lang="en-US">
                <a:sym typeface="Calibri"/>
              </a:rPr>
              <a:t>Application Evolution</a:t>
            </a:r>
          </a:p>
        </p:txBody>
      </p:sp>
      <p:pic>
        <p:nvPicPr>
          <p:cNvPr id="189" name="Shape 189"/>
          <p:cNvPicPr preferRelativeResize="0">
            <a:picLocks noGrp="1"/>
          </p:cNvPicPr>
          <p:nvPr>
            <p:ph idx="1"/>
          </p:nvPr>
        </p:nvPicPr>
        <p:blipFill rotWithShape="1">
          <a:blip r:embed="rId3">
            <a:alphaModFix/>
          </a:blip>
          <a:stretch/>
        </p:blipFill>
        <p:spPr>
          <a:xfrm>
            <a:off x="628650" y="2007674"/>
            <a:ext cx="7886700" cy="3685614"/>
          </a:xfr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Shape 872"/>
          <p:cNvSpPr txBox="1">
            <a:spLocks noGrp="1"/>
          </p:cNvSpPr>
          <p:nvPr>
            <p:ph type="title"/>
          </p:nvPr>
        </p:nvSpPr>
        <p:spPr/>
        <p:txBody>
          <a:bodyPr/>
          <a:lstStyle/>
          <a:p>
            <a:pPr lvl="0"/>
            <a:r>
              <a:rPr lang="en-US">
                <a:sym typeface="Calibri"/>
              </a:rPr>
              <a:t>Isolated User Networks </a:t>
            </a:r>
          </a:p>
        </p:txBody>
      </p:sp>
      <p:sp>
        <p:nvSpPr>
          <p:cNvPr id="873" name="Shape 873"/>
          <p:cNvSpPr txBox="1">
            <a:spLocks noGrp="1"/>
          </p:cNvSpPr>
          <p:nvPr>
            <p:ph idx="1"/>
          </p:nvPr>
        </p:nvSpPr>
        <p:spPr>
          <a:xfrm>
            <a:off x="628650" y="1524001"/>
            <a:ext cx="7886700" cy="2216944"/>
          </a:xfrm>
        </p:spPr>
        <p:txBody>
          <a:bodyPr>
            <a:normAutofit fontScale="70000" lnSpcReduction="20000"/>
          </a:bodyPr>
          <a:lstStyle/>
          <a:p>
            <a:pPr lvl="0">
              <a:lnSpc>
                <a:spcPct val="120000"/>
              </a:lnSpc>
            </a:pPr>
            <a:r>
              <a:rPr lang="en-US" dirty="0">
                <a:sym typeface="Calibri"/>
              </a:rPr>
              <a:t>The bridge network is useful in a development environment</a:t>
            </a:r>
          </a:p>
          <a:p>
            <a:pPr lvl="0">
              <a:lnSpc>
                <a:spcPct val="120000"/>
              </a:lnSpc>
            </a:pPr>
            <a:r>
              <a:rPr lang="en-US" dirty="0">
                <a:sym typeface="Calibri"/>
              </a:rPr>
              <a:t>Production environments usually require more security and isolated or more customized networking solutions.</a:t>
            </a:r>
          </a:p>
          <a:p>
            <a:pPr lvl="0">
              <a:lnSpc>
                <a:spcPct val="120000"/>
              </a:lnSpc>
            </a:pPr>
            <a:r>
              <a:rPr lang="en-US" dirty="0">
                <a:sym typeface="Calibri"/>
              </a:rPr>
              <a:t>Docker network (</a:t>
            </a:r>
            <a:r>
              <a:rPr lang="en-US" dirty="0" err="1">
                <a:sym typeface="Calibri"/>
              </a:rPr>
              <a:t>libnetwork</a:t>
            </a:r>
            <a:r>
              <a:rPr lang="en-US" dirty="0">
                <a:sym typeface="Calibri"/>
              </a:rPr>
              <a:t>) and the swarm mode overlay network type </a:t>
            </a:r>
            <a:r>
              <a:rPr lang="en-US" dirty="0"/>
              <a:t>provide the </a:t>
            </a:r>
            <a:r>
              <a:rPr lang="en-US" dirty="0">
                <a:sym typeface="Calibri"/>
              </a:rPr>
              <a:t>building blocks to do so.</a:t>
            </a:r>
          </a:p>
        </p:txBody>
      </p:sp>
      <p:pic>
        <p:nvPicPr>
          <p:cNvPr id="874" name="Shape 874"/>
          <p:cNvPicPr preferRelativeResize="0"/>
          <p:nvPr/>
        </p:nvPicPr>
        <p:blipFill rotWithShape="1">
          <a:blip r:embed="rId3">
            <a:alphaModFix/>
          </a:blip>
          <a:srcRect/>
          <a:stretch/>
        </p:blipFill>
        <p:spPr>
          <a:xfrm>
            <a:off x="1733550" y="3740944"/>
            <a:ext cx="5676900" cy="222764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Shape 879"/>
          <p:cNvSpPr txBox="1">
            <a:spLocks noGrp="1"/>
          </p:cNvSpPr>
          <p:nvPr>
            <p:ph type="title"/>
          </p:nvPr>
        </p:nvSpPr>
        <p:spPr/>
        <p:txBody>
          <a:bodyPr/>
          <a:lstStyle/>
          <a:p>
            <a:pPr lvl="0"/>
            <a:r>
              <a:rPr lang="en-US">
                <a:sym typeface="Calibri"/>
              </a:rPr>
              <a:t>Docker Network Releases</a:t>
            </a:r>
          </a:p>
        </p:txBody>
      </p:sp>
      <p:pic>
        <p:nvPicPr>
          <p:cNvPr id="880" name="Shape 880"/>
          <p:cNvPicPr preferRelativeResize="0"/>
          <p:nvPr/>
        </p:nvPicPr>
        <p:blipFill rotWithShape="1">
          <a:blip r:embed="rId3">
            <a:alphaModFix/>
          </a:blip>
          <a:srcRect/>
          <a:stretch/>
        </p:blipFill>
        <p:spPr>
          <a:xfrm>
            <a:off x="457200" y="1143000"/>
            <a:ext cx="8489112" cy="477416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p:txBody>
          <a:bodyPr/>
          <a:lstStyle/>
          <a:p>
            <a:pPr lvl="0"/>
            <a:r>
              <a:rPr lang="en-US">
                <a:sym typeface="Calibri"/>
              </a:rPr>
              <a:t>Docker Network Releases: New in 1.13+</a:t>
            </a:r>
          </a:p>
        </p:txBody>
      </p:sp>
      <p:sp>
        <p:nvSpPr>
          <p:cNvPr id="886" name="Shape 886"/>
          <p:cNvSpPr txBox="1">
            <a:spLocks noGrp="1"/>
          </p:cNvSpPr>
          <p:nvPr>
            <p:ph idx="1"/>
          </p:nvPr>
        </p:nvSpPr>
        <p:spPr/>
        <p:txBody>
          <a:bodyPr/>
          <a:lstStyle/>
          <a:p>
            <a:pPr lvl="0"/>
            <a:r>
              <a:rPr lang="en-US"/>
              <a:t>Add --attachable network support to enable docker run to work in swarm-mode overlay network</a:t>
            </a:r>
          </a:p>
          <a:p>
            <a:pPr lvl="0"/>
            <a:r>
              <a:rPr lang="en-US"/>
              <a:t>Add support for host port PublishMode in services using the --publish option in docker service create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p:txBody>
          <a:bodyPr/>
          <a:lstStyle/>
          <a:p>
            <a:pPr lvl="0"/>
            <a:r>
              <a:rPr lang="en-US">
                <a:sym typeface="Calibri"/>
              </a:rPr>
              <a:t>Docker Overlay Network</a:t>
            </a:r>
            <a:r>
              <a:rPr lang="en-US"/>
              <a:t>s</a:t>
            </a:r>
          </a:p>
        </p:txBody>
      </p:sp>
      <p:sp>
        <p:nvSpPr>
          <p:cNvPr id="892" name="Shape 892"/>
          <p:cNvSpPr txBox="1">
            <a:spLocks noGrp="1"/>
          </p:cNvSpPr>
          <p:nvPr>
            <p:ph idx="1"/>
          </p:nvPr>
        </p:nvSpPr>
        <p:spPr/>
        <p:txBody>
          <a:bodyPr>
            <a:normAutofit fontScale="62500" lnSpcReduction="20000"/>
          </a:bodyPr>
          <a:lstStyle/>
          <a:p>
            <a:pPr lvl="0">
              <a:lnSpc>
                <a:spcPct val="120000"/>
              </a:lnSpc>
            </a:pPr>
            <a:r>
              <a:rPr lang="en-US" sz="3100" dirty="0"/>
              <a:t>Overlay networking for Docker Engine swarm mode comes secure out of the box. By default all nodes encrypt and authenticate network information they exchange using the AES algorithm in GCM mode. Manager nodes in the swarm rotate the key used to encrypt gossip data every 12 hours.</a:t>
            </a:r>
          </a:p>
          <a:p>
            <a:pPr lvl="0">
              <a:lnSpc>
                <a:spcPct val="120000"/>
              </a:lnSpc>
            </a:pPr>
            <a:r>
              <a:rPr lang="en-US" sz="3100" dirty="0"/>
              <a:t>You can also encrypt data exchanged between containers on different nodes on the overlay network. When you enable overlay encryption, Docker creates IPSEC tunnels between all relevant* nodes attached to the overlay network. These tunnels also use the AES algorithm in GCM mode and manager nodes automatically rotate the keys every 12 hours.</a:t>
            </a:r>
          </a:p>
          <a:p>
            <a:pPr lvl="0">
              <a:lnSpc>
                <a:spcPct val="120000"/>
              </a:lnSpc>
            </a:pPr>
            <a:r>
              <a:rPr lang="en-US" sz="3100" dirty="0"/>
              <a:t>To enable encryption, when you create an overlay network pass the --opt encrypted flag:</a:t>
            </a:r>
          </a:p>
          <a:p>
            <a:pPr marL="457200" lvl="1" indent="0">
              <a:lnSpc>
                <a:spcPct val="120000"/>
              </a:lnSpc>
              <a:buNone/>
            </a:pPr>
            <a:r>
              <a:rPr lang="en-US" sz="3100" dirty="0">
                <a:sym typeface="Consolas"/>
              </a:rPr>
              <a:t>$ </a:t>
            </a:r>
            <a:r>
              <a:rPr lang="en-US" sz="3100" dirty="0" err="1">
                <a:sym typeface="Consolas"/>
              </a:rPr>
              <a:t>docker</a:t>
            </a:r>
            <a:r>
              <a:rPr lang="en-US" sz="3100" dirty="0">
                <a:sym typeface="Consolas"/>
              </a:rPr>
              <a:t> network create --opt encrypted --driver overlay my-multi-host-network</a:t>
            </a:r>
          </a:p>
          <a:p>
            <a:pPr lvl="0"/>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Patterns</a:t>
            </a:r>
          </a:p>
        </p:txBody>
      </p:sp>
      <p:sp>
        <p:nvSpPr>
          <p:cNvPr id="7" name="Text Placeholder 6"/>
          <p:cNvSpPr>
            <a:spLocks noGrp="1"/>
          </p:cNvSpPr>
          <p:nvPr>
            <p:ph type="body" idx="1"/>
          </p:nvPr>
        </p:nvSpPr>
        <p:spPr/>
        <p:txBody>
          <a:bodyPr>
            <a:normAutofit/>
          </a:bodyPr>
          <a:lstStyle/>
          <a:p>
            <a:r>
              <a:rPr lang="en-US" dirty="0"/>
              <a:t>Part 6</a:t>
            </a:r>
          </a:p>
          <a:p>
            <a:endParaRPr lang="en-US" dirty="0"/>
          </a:p>
          <a:p>
            <a:endParaRPr lang="en-US" dirty="0"/>
          </a:p>
        </p:txBody>
      </p:sp>
    </p:spTree>
    <p:extLst>
      <p:ext uri="{BB962C8B-B14F-4D97-AF65-F5344CB8AC3E}">
        <p14:creationId xmlns:p14="http://schemas.microsoft.com/office/powerpoint/2010/main" val="39452082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title"/>
          </p:nvPr>
        </p:nvSpPr>
        <p:spPr/>
        <p:txBody>
          <a:bodyPr/>
          <a:lstStyle/>
          <a:p>
            <a:pPr lvl="0"/>
            <a:r>
              <a:rPr lang="en-US">
                <a:sym typeface="Calibri"/>
              </a:rPr>
              <a:t>Docker Patterns</a:t>
            </a:r>
          </a:p>
        </p:txBody>
      </p:sp>
      <p:pic>
        <p:nvPicPr>
          <p:cNvPr id="906" name="Shape 906"/>
          <p:cNvPicPr preferRelativeResize="0">
            <a:picLocks noGrp="1"/>
          </p:cNvPicPr>
          <p:nvPr>
            <p:ph idx="1"/>
          </p:nvPr>
        </p:nvPicPr>
        <p:blipFill rotWithShape="1">
          <a:blip r:embed="rId3">
            <a:alphaModFix/>
          </a:blip>
          <a:stretch/>
        </p:blipFill>
        <p:spPr>
          <a:xfrm>
            <a:off x="628650" y="1626349"/>
            <a:ext cx="7886700" cy="4448265"/>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p:txBody>
          <a:bodyPr/>
          <a:lstStyle/>
          <a:p>
            <a:pPr lvl="0"/>
            <a:r>
              <a:rPr lang="en-US"/>
              <a:t>Jenkins </a:t>
            </a:r>
            <a:r>
              <a:rPr lang="en-US">
                <a:sym typeface="Calibri"/>
              </a:rPr>
              <a:t>Continuous Integration</a:t>
            </a:r>
            <a:r>
              <a:rPr lang="en-US"/>
              <a:t>-</a:t>
            </a:r>
            <a:r>
              <a:rPr lang="en-US">
                <a:sym typeface="Calibri"/>
              </a:rPr>
              <a:t>Cloudbees</a:t>
            </a:r>
          </a:p>
        </p:txBody>
      </p:sp>
      <p:pic>
        <p:nvPicPr>
          <p:cNvPr id="912" name="Shape 912" descr="https://lh4.googleusercontent.com/BwhxXP6Xbypqc2UMockmiBxkR4h9TE7PZ2DUj5kkhEhCkRO8U-DQGa3PQPBK10cFNsgfRfaMtD7S1uAyPepSQdQlEVDBc62t7kdJpfyDCLQuDmnmbKUi7TmQlCYvP7Snb5S3UuXodeY"/>
          <p:cNvPicPr preferRelativeResize="0"/>
          <p:nvPr/>
        </p:nvPicPr>
        <p:blipFill rotWithShape="1">
          <a:blip r:embed="rId3">
            <a:alphaModFix/>
          </a:blip>
          <a:srcRect/>
          <a:stretch/>
        </p:blipFill>
        <p:spPr>
          <a:xfrm>
            <a:off x="315029" y="1295400"/>
            <a:ext cx="8513942" cy="4109305"/>
          </a:xfrm>
          <a:prstGeom prst="rect">
            <a:avLst/>
          </a:prstGeom>
          <a:noFill/>
          <a:ln>
            <a:noFill/>
          </a:ln>
        </p:spPr>
      </p:pic>
      <p:sp>
        <p:nvSpPr>
          <p:cNvPr id="913" name="Shape 913">
            <a:hlinkClick r:id="rId4"/>
          </p:cNvPr>
          <p:cNvSpPr txBox="1"/>
          <p:nvPr/>
        </p:nvSpPr>
        <p:spPr>
          <a:xfrm>
            <a:off x="-227669" y="5642085"/>
            <a:ext cx="9143069" cy="453915"/>
          </a:xfrm>
          <a:prstGeom prst="rect">
            <a:avLst/>
          </a:prstGeom>
          <a:noFill/>
          <a:ln>
            <a:noFill/>
          </a:ln>
        </p:spPr>
        <p:txBody>
          <a:bodyPr lIns="0" tIns="45700" rIns="0" bIns="45700" anchor="t" anchorCtr="0">
            <a:noAutofit/>
          </a:bodyPr>
          <a:lstStyle/>
          <a:p>
            <a:pPr marL="0" marR="0" lvl="0" indent="0" algn="r" rtl="0">
              <a:spcBef>
                <a:spcPts val="0"/>
              </a:spcBef>
              <a:spcAft>
                <a:spcPts val="0"/>
              </a:spcAft>
              <a:buClr>
                <a:schemeClr val="dk1"/>
              </a:buClr>
              <a:buSzPct val="25000"/>
              <a:buFont typeface="Arial"/>
              <a:buNone/>
            </a:pPr>
            <a:r>
              <a:rPr lang="en-US" sz="1600" b="0" i="0" u="none" strike="noStrike" cap="none" dirty="0">
                <a:solidFill>
                  <a:schemeClr val="dk1"/>
                </a:solidFill>
                <a:latin typeface="+mn-lt"/>
                <a:ea typeface="Microsoft JhengHei UI" panose="020B0604030504040204" pitchFamily="34" charset="-120"/>
                <a:cs typeface="Proxima Nova"/>
                <a:sym typeface="Proxima Nova"/>
              </a:rPr>
              <a:t>Link to Blog: Clustering Jenkins</a:t>
            </a:r>
          </a:p>
          <a:p>
            <a:pPr marL="0" marR="0" lvl="0" indent="0" algn="r" rtl="0">
              <a:spcBef>
                <a:spcPts val="0"/>
              </a:spcBef>
              <a:spcAft>
                <a:spcPts val="0"/>
              </a:spcAft>
              <a:buClr>
                <a:schemeClr val="accent5"/>
              </a:buClr>
              <a:buSzPct val="25000"/>
              <a:buFont typeface="Arial"/>
              <a:buNone/>
            </a:pPr>
            <a:r>
              <a:rPr lang="en-US" sz="1600" b="0" i="0" u="sng" dirty="0">
                <a:solidFill>
                  <a:schemeClr val="hlink"/>
                </a:solidFill>
                <a:latin typeface="+mn-lt"/>
                <a:ea typeface="Microsoft JhengHei UI" panose="020B0604030504040204" pitchFamily="34" charset="-120"/>
                <a:cs typeface="Proxima Nova"/>
                <a:sym typeface="Proxima Nova"/>
                <a:hlinkClick r:id="rId5"/>
              </a:rPr>
              <a:t>http://bit.ly/2a092Xo</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ctrTitle"/>
          </p:nvPr>
        </p:nvSpPr>
        <p:spPr/>
        <p:txBody>
          <a:bodyPr>
            <a:noAutofit/>
          </a:bodyPr>
          <a:lstStyle/>
          <a:p>
            <a:pPr lvl="0"/>
            <a:r>
              <a:rPr lang="en-US" sz="3600" dirty="0">
                <a:solidFill>
                  <a:schemeClr val="accent3"/>
                </a:solidFill>
                <a:latin typeface="+mn-lt"/>
                <a:sym typeface="Proxima Nova"/>
              </a:rPr>
              <a:t>According to Michael Duke </a:t>
            </a:r>
          </a:p>
        </p:txBody>
      </p:sp>
      <p:sp>
        <p:nvSpPr>
          <p:cNvPr id="920" name="Shape 920"/>
          <p:cNvSpPr txBox="1"/>
          <p:nvPr/>
        </p:nvSpPr>
        <p:spPr>
          <a:xfrm>
            <a:off x="3002254" y="5634096"/>
            <a:ext cx="6065546" cy="461904"/>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Docker as Jenkins Build Solution</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http://bit.ly/2a57Za8</a:t>
            </a:r>
          </a:p>
        </p:txBody>
      </p:sp>
      <p:pic>
        <p:nvPicPr>
          <p:cNvPr id="921" name="Shape 921" descr="https://lh3.googleusercontent.com/OyLTK8Jfmj5LOfOkxLNYbqG1doDXQmAyafYtZvtqMdN03WK5GJm4lxdWU7cPqc51xZYF-H5N3zyM6JDHNCyaDIfQB0hgeyRvrcJ96-X7U-y7kEhrTCx_aPazl-JZvCWm08U8QHfZqEc"/>
          <p:cNvPicPr preferRelativeResize="0"/>
          <p:nvPr/>
        </p:nvPicPr>
        <p:blipFill rotWithShape="1">
          <a:blip r:embed="rId4">
            <a:alphaModFix/>
          </a:blip>
          <a:srcRect/>
          <a:stretch/>
        </p:blipFill>
        <p:spPr>
          <a:xfrm>
            <a:off x="1636294" y="1893968"/>
            <a:ext cx="6001127" cy="3401643"/>
          </a:xfrm>
          <a:prstGeom prst="rect">
            <a:avLst/>
          </a:prstGeom>
          <a:noFill/>
          <a:ln>
            <a:noFill/>
          </a:ln>
        </p:spPr>
      </p:pic>
    </p:spTree>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ctrTitle"/>
          </p:nvPr>
        </p:nvSpPr>
        <p:spPr/>
        <p:txBody>
          <a:bodyPr>
            <a:noAutofit/>
          </a:bodyPr>
          <a:lstStyle/>
          <a:p>
            <a:pPr lvl="0"/>
            <a:r>
              <a:rPr lang="en-US" sz="3600" dirty="0">
                <a:solidFill>
                  <a:schemeClr val="accent3"/>
                </a:solidFill>
                <a:latin typeface="+mn-lt"/>
                <a:sym typeface="Proxima Nova"/>
              </a:rPr>
              <a:t>According to Julia Mateo</a:t>
            </a:r>
          </a:p>
        </p:txBody>
      </p:sp>
      <p:sp>
        <p:nvSpPr>
          <p:cNvPr id="928" name="Shape 928"/>
          <p:cNvSpPr txBox="1"/>
          <p:nvPr/>
        </p:nvSpPr>
        <p:spPr>
          <a:xfrm>
            <a:off x="3078454" y="5715000"/>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Presentation: Continuous Delivery</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http://bit.ly/2aHZj9o</a:t>
            </a:r>
          </a:p>
        </p:txBody>
      </p:sp>
      <p:pic>
        <p:nvPicPr>
          <p:cNvPr id="929" name="Shape 929"/>
          <p:cNvPicPr preferRelativeResize="0"/>
          <p:nvPr/>
        </p:nvPicPr>
        <p:blipFill rotWithShape="1">
          <a:blip r:embed="rId4">
            <a:alphaModFix/>
          </a:blip>
          <a:srcRect/>
          <a:stretch/>
        </p:blipFill>
        <p:spPr>
          <a:xfrm>
            <a:off x="2020821" y="1623588"/>
            <a:ext cx="5102360" cy="3818644"/>
          </a:xfrm>
          <a:prstGeom prst="rect">
            <a:avLst/>
          </a:prstGeom>
          <a:noFill/>
          <a:ln>
            <a:noFill/>
          </a:ln>
        </p:spPr>
      </p:pic>
    </p:spTree>
  </p:cSld>
  <p:clrMapOvr>
    <a:masterClrMapping/>
  </p:clrMapOvr>
  <p:transition spd="slow">
    <p:push/>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Shape 934"/>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and Jenkins</a:t>
            </a:r>
          </a:p>
        </p:txBody>
      </p:sp>
      <p:sp>
        <p:nvSpPr>
          <p:cNvPr id="935" name="Shape 935"/>
          <p:cNvSpPr txBox="1">
            <a:spLocks noGrp="1"/>
          </p:cNvSpPr>
          <p:nvPr>
            <p:ph idx="1"/>
          </p:nvPr>
        </p:nvSpPr>
        <p:spPr>
          <a:xfrm>
            <a:off x="609601" y="1477962"/>
            <a:ext cx="5029199" cy="1493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i="0" u="none" strike="noStrike" cap="none" dirty="0">
                <a:solidFill>
                  <a:schemeClr val="dk1"/>
                </a:solidFill>
                <a:latin typeface="Calibri"/>
                <a:ea typeface="Calibri"/>
                <a:cs typeface="Calibri"/>
                <a:sym typeface="Calibri"/>
              </a:rPr>
              <a:t>Docker and Jenkins, a popular open source continuous integration tool, is a fairly common pattern, enough so that it is worth going into an example. </a:t>
            </a:r>
          </a:p>
          <a:p>
            <a:pPr marL="0" marR="0" lvl="0" indent="0" algn="l" rtl="0">
              <a:spcBef>
                <a:spcPts val="640"/>
              </a:spcBef>
              <a:spcAft>
                <a:spcPts val="0"/>
              </a:spcAft>
              <a:buClr>
                <a:schemeClr val="dk1"/>
              </a:buClr>
              <a:buSzPct val="25000"/>
              <a:buFont typeface="Calibri"/>
              <a:buNone/>
            </a:pPr>
            <a:endParaRPr sz="3200" i="0" u="none" strike="noStrike" cap="none" dirty="0">
              <a:solidFill>
                <a:schemeClr val="dk1"/>
              </a:solidFill>
              <a:latin typeface="Calibri"/>
              <a:ea typeface="Calibri"/>
              <a:cs typeface="Calibri"/>
              <a:sym typeface="Calibri"/>
            </a:endParaRPr>
          </a:p>
        </p:txBody>
      </p:sp>
      <p:sp>
        <p:nvSpPr>
          <p:cNvPr id="936" name="Shape 936"/>
          <p:cNvSpPr/>
          <p:nvPr/>
        </p:nvSpPr>
        <p:spPr>
          <a:xfrm>
            <a:off x="764753" y="3050153"/>
            <a:ext cx="2813892" cy="1125557"/>
          </a:xfrm>
          <a:prstGeom prst="chevron">
            <a:avLst>
              <a:gd name="adj" fmla="val 50000"/>
            </a:avLst>
          </a:prstGeom>
          <a:solidFill>
            <a:srgbClr val="009CA7"/>
          </a:soli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7" name="Shape 937"/>
          <p:cNvSpPr txBox="1"/>
          <p:nvPr/>
        </p:nvSpPr>
        <p:spPr>
          <a:xfrm>
            <a:off x="1327532" y="3050153"/>
            <a:ext cx="1688335" cy="1125557"/>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Spin up Jenkins in a Docker Container</a:t>
            </a:r>
          </a:p>
        </p:txBody>
      </p:sp>
      <p:sp>
        <p:nvSpPr>
          <p:cNvPr id="938" name="Shape 938"/>
          <p:cNvSpPr/>
          <p:nvPr/>
        </p:nvSpPr>
        <p:spPr>
          <a:xfrm>
            <a:off x="764753" y="4333288"/>
            <a:ext cx="2813892" cy="1125557"/>
          </a:xfrm>
          <a:prstGeom prst="chevron">
            <a:avLst>
              <a:gd name="adj" fmla="val 50000"/>
            </a:avLst>
          </a:prstGeom>
          <a:solidFill>
            <a:srgbClr val="009CA7"/>
          </a:soli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9" name="Shape 939"/>
          <p:cNvSpPr txBox="1"/>
          <p:nvPr/>
        </p:nvSpPr>
        <p:spPr>
          <a:xfrm>
            <a:off x="1063475" y="4333300"/>
            <a:ext cx="2069400" cy="1125600"/>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Enable Jenkins to create other containers on the Docker Host computer</a:t>
            </a:r>
          </a:p>
        </p:txBody>
      </p:sp>
      <p:pic>
        <p:nvPicPr>
          <p:cNvPr id="940" name="Shape 940"/>
          <p:cNvPicPr preferRelativeResize="0"/>
          <p:nvPr/>
        </p:nvPicPr>
        <p:blipFill rotWithShape="1">
          <a:blip r:embed="rId3">
            <a:alphaModFix/>
          </a:blip>
          <a:srcRect/>
          <a:stretch/>
        </p:blipFill>
        <p:spPr>
          <a:xfrm>
            <a:off x="5486400" y="3048785"/>
            <a:ext cx="2985879" cy="21669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pPr lvl="0"/>
            <a:r>
              <a:rPr lang="en-US" dirty="0">
                <a:sym typeface="Calibri"/>
              </a:rPr>
              <a:t>Challenge: The Dependency Matrix</a:t>
            </a:r>
          </a:p>
          <a:p>
            <a:pPr lvl="0"/>
            <a:r>
              <a:rPr lang="en-US" dirty="0">
                <a:solidFill>
                  <a:schemeClr val="tx1"/>
                </a:solidFill>
              </a:rPr>
              <a:t>“It works on MY machine.”</a:t>
            </a:r>
          </a:p>
        </p:txBody>
      </p:sp>
      <p:pic>
        <p:nvPicPr>
          <p:cNvPr id="195" name="Shape 195"/>
          <p:cNvPicPr preferRelativeResize="0">
            <a:picLocks noGrp="1"/>
          </p:cNvPicPr>
          <p:nvPr>
            <p:ph idx="1"/>
          </p:nvPr>
        </p:nvPicPr>
        <p:blipFill rotWithShape="1">
          <a:blip r:embed="rId3">
            <a:alphaModFix/>
          </a:blip>
          <a:stretch/>
        </p:blipFill>
        <p:spPr>
          <a:xfrm>
            <a:off x="628650" y="2053929"/>
            <a:ext cx="7886700" cy="3593104"/>
          </a:xfr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p:txBody>
          <a:bodyPr/>
          <a:lstStyle/>
          <a:p>
            <a:pPr lvl="0"/>
            <a:r>
              <a:rPr lang="en-US">
                <a:sym typeface="Calibri"/>
              </a:rPr>
              <a:t>How to run a ‘Host’ Docker command inside a ‘Client’ Docker container?</a:t>
            </a:r>
          </a:p>
        </p:txBody>
      </p:sp>
      <p:sp>
        <p:nvSpPr>
          <p:cNvPr id="946" name="Shape 946"/>
          <p:cNvSpPr txBox="1">
            <a:spLocks noGrp="1"/>
          </p:cNvSpPr>
          <p:nvPr>
            <p:ph idx="1"/>
          </p:nvPr>
        </p:nvSpPr>
        <p:spPr>
          <a:xfrm>
            <a:off x="628650" y="1900237"/>
            <a:ext cx="7886700" cy="4652963"/>
          </a:xfrm>
        </p:spPr>
        <p:txBody>
          <a:bodyPr/>
          <a:lstStyle/>
          <a:p>
            <a:pPr marL="0" lvl="0" indent="0">
              <a:buNone/>
            </a:pPr>
            <a:r>
              <a:rPr lang="en-US" dirty="0">
                <a:sym typeface="Calibri"/>
              </a:rPr>
              <a:t>Mount a Docker socket</a:t>
            </a:r>
          </a:p>
          <a:p>
            <a:pPr lvl="1"/>
            <a:r>
              <a:rPr lang="en-US" dirty="0">
                <a:sym typeface="Calibri"/>
              </a:rPr>
              <a:t>Issuing a Docker run command with the Docker socket will enable you to manage host containers from within the client container</a:t>
            </a:r>
          </a:p>
          <a:p>
            <a:pPr lvl="1"/>
            <a:r>
              <a:rPr lang="en-US" dirty="0">
                <a:sym typeface="Calibri"/>
              </a:rPr>
              <a:t>‘</a:t>
            </a:r>
            <a:r>
              <a:rPr lang="en-US" dirty="0" err="1">
                <a:sym typeface="Calibri"/>
              </a:rPr>
              <a:t>docker</a:t>
            </a:r>
            <a:r>
              <a:rPr lang="en-US" dirty="0">
                <a:sym typeface="Calibri"/>
              </a:rPr>
              <a:t> run –v /</a:t>
            </a:r>
            <a:r>
              <a:rPr lang="en-US" dirty="0" err="1">
                <a:sym typeface="Calibri"/>
              </a:rPr>
              <a:t>var</a:t>
            </a:r>
            <a:r>
              <a:rPr lang="en-US" dirty="0">
                <a:sym typeface="Calibri"/>
              </a:rPr>
              <a:t>/run/</a:t>
            </a:r>
            <a:r>
              <a:rPr lang="en-US" dirty="0" err="1">
                <a:sym typeface="Calibri"/>
              </a:rPr>
              <a:t>docker.sock</a:t>
            </a:r>
            <a:r>
              <a:rPr lang="en-US" dirty="0">
                <a:sym typeface="Calibri"/>
              </a:rPr>
              <a:t>:/</a:t>
            </a:r>
            <a:r>
              <a:rPr lang="en-US" dirty="0" err="1">
                <a:sym typeface="Calibri"/>
              </a:rPr>
              <a:t>var</a:t>
            </a:r>
            <a:r>
              <a:rPr lang="en-US" dirty="0">
                <a:sym typeface="Calibri"/>
              </a:rPr>
              <a:t>/run/</a:t>
            </a:r>
            <a:r>
              <a:rPr lang="en-US" dirty="0" err="1">
                <a:sym typeface="Calibri"/>
              </a:rPr>
              <a:t>docker.sock</a:t>
            </a:r>
            <a:r>
              <a:rPr lang="en-US" dirty="0">
                <a:sym typeface="Calibri"/>
              </a:rPr>
              <a:t>’</a:t>
            </a:r>
          </a:p>
          <a:p>
            <a:pPr lvl="0"/>
            <a:endParaRPr lang="en-US" dirty="0">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2" name="Shape 95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and Jenkins, Part 1</a:t>
            </a:r>
          </a:p>
          <a:p>
            <a:pPr lvl="0" algn="l" rtl="0">
              <a:spcBef>
                <a:spcPts val="0"/>
              </a:spcBef>
              <a:buNone/>
            </a:pPr>
            <a:endParaRPr sz="4000" dirty="0">
              <a:solidFill>
                <a:srgbClr val="E36C09"/>
              </a:solidFill>
            </a:endParaRPr>
          </a:p>
        </p:txBody>
      </p:sp>
      <p:sp>
        <p:nvSpPr>
          <p:cNvPr id="951" name="Shape 951"/>
          <p:cNvSpPr txBox="1">
            <a:spLocks noGrp="1"/>
          </p:cNvSpPr>
          <p:nvPr>
            <p:ph idx="1"/>
          </p:nvPr>
        </p:nvSpPr>
        <p:spPr>
          <a:xfrm>
            <a:off x="457200" y="1752600"/>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1, Jenkins Exercise in Docker Tutorials</a:t>
            </a:r>
          </a:p>
          <a:p>
            <a:pPr marL="0" lvl="0" indent="0" rtl="0">
              <a:spcBef>
                <a:spcPts val="0"/>
              </a:spcBef>
              <a:buNone/>
            </a:pPr>
            <a:endParaRPr sz="1800" dirty="0"/>
          </a:p>
          <a:p>
            <a:pPr marL="0" lvl="0" indent="0" rtl="0">
              <a:spcBef>
                <a:spcPts val="0"/>
              </a:spcBef>
              <a:buNone/>
            </a:pPr>
            <a:r>
              <a:rPr lang="en-US" sz="1800" dirty="0"/>
              <a:t>This assignment is to set up a </a:t>
            </a:r>
            <a:r>
              <a:rPr lang="en-US" sz="1800" dirty="0" err="1"/>
              <a:t>dockerfile</a:t>
            </a:r>
            <a:r>
              <a:rPr lang="en-US" sz="1800" dirty="0"/>
              <a:t> that uses an official Jenkins image from  Docker Hub, build an image with that image as a starting point, run a Jenkins container using the new image, and successfully get a Docker Hello world container running on the host but orchestrated from Jenkins in the container. </a:t>
            </a:r>
          </a:p>
          <a:p>
            <a:pPr marL="0" lvl="0" indent="0" rtl="0">
              <a:spcBef>
                <a:spcPts val="0"/>
              </a:spcBef>
              <a:buNone/>
            </a:pPr>
            <a:endParaRPr sz="1800" dirty="0"/>
          </a:p>
          <a:p>
            <a:pPr marL="0" lvl="0" indent="0" rtl="0">
              <a:spcBef>
                <a:spcPts val="0"/>
              </a:spcBef>
              <a:buNone/>
            </a:pPr>
            <a:r>
              <a:rPr lang="en-US" sz="1800" dirty="0"/>
              <a:t>This exercise will help you practice Docker volume syntax as well as configure a client container (our Jenkins container) such that it can make calls to its host Docker engine.</a:t>
            </a:r>
          </a:p>
          <a:p>
            <a:pPr marL="0" lvl="0" indent="0" rtl="0">
              <a:spcBef>
                <a:spcPts val="0"/>
              </a:spcBef>
              <a:buNone/>
            </a:pPr>
            <a:endParaRPr sz="1800" dirty="0"/>
          </a:p>
          <a:p>
            <a:pPr marL="0" lvl="0" indent="0" rtl="0">
              <a:spcBef>
                <a:spcPts val="0"/>
              </a:spcBef>
              <a:buNone/>
            </a:pPr>
            <a:r>
              <a:rPr lang="en-US" sz="1800" dirty="0"/>
              <a:t>Estimated time to complete: 20-30 min</a:t>
            </a:r>
          </a:p>
          <a:p>
            <a:pPr marL="0" lvl="0" indent="0" rtl="0">
              <a:spcBef>
                <a:spcPts val="0"/>
              </a:spcBef>
              <a:buNone/>
            </a:pPr>
            <a:endParaRPr sz="1800" dirty="0"/>
          </a:p>
          <a:p>
            <a:pPr marL="0" lvl="0" indent="0" rtl="0">
              <a:spcBef>
                <a:spcPts val="0"/>
              </a:spcBef>
              <a:buNone/>
            </a:pPr>
            <a:r>
              <a:rPr lang="en-US" sz="1800" dirty="0"/>
              <a:t>Solution:</a:t>
            </a:r>
          </a:p>
          <a:p>
            <a:pPr marL="0" lvl="0" indent="0">
              <a:spcBef>
                <a:spcPts val="0"/>
              </a:spcBef>
              <a:buNone/>
            </a:pPr>
            <a:r>
              <a:rPr lang="en-US" sz="1800" u="sng" dirty="0">
                <a:solidFill>
                  <a:schemeClr val="hlink"/>
                </a:solidFill>
                <a:latin typeface="Arial" panose="020B0604020202020204" pitchFamily="34" charset="0"/>
                <a:cs typeface="Arial" panose="020B0604020202020204" pitchFamily="34" charset="0"/>
                <a:hlinkClick r:id="rId3"/>
              </a:rPr>
              <a:t>https://github.com/techtown-training/docker-bootcamp/blob/master/exercise/exercise6.1-jenkins-part1.md</a:t>
            </a:r>
            <a:r>
              <a:rPr lang="en-US" sz="1800" dirty="0">
                <a:latin typeface="Arial" panose="020B0604020202020204" pitchFamily="34" charset="0"/>
                <a:cs typeface="Arial" panose="020B0604020202020204" pitchFamily="34" charset="0"/>
              </a:rPr>
              <a:t> </a:t>
            </a:r>
          </a:p>
        </p:txBody>
      </p:sp>
      <p:grpSp>
        <p:nvGrpSpPr>
          <p:cNvPr id="953" name="Shape 953"/>
          <p:cNvGrpSpPr/>
          <p:nvPr/>
        </p:nvGrpSpPr>
        <p:grpSpPr>
          <a:xfrm>
            <a:off x="152400" y="762000"/>
            <a:ext cx="6400800" cy="1066800"/>
            <a:chOff x="457200" y="2971800"/>
            <a:chExt cx="4572000" cy="1066800"/>
          </a:xfrm>
        </p:grpSpPr>
        <p:pic>
          <p:nvPicPr>
            <p:cNvPr id="954" name="Shape 95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55" name="Shape 95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6.1 CLASSROOM WORK</a:t>
              </a:r>
            </a:p>
          </p:txBody>
        </p:sp>
        <p:cxnSp>
          <p:nvCxnSpPr>
            <p:cNvPr id="956" name="Shape 95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57" name="Shape 95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p:txBody>
          <a:bodyPr/>
          <a:lstStyle/>
          <a:p>
            <a:pPr lvl="0"/>
            <a:r>
              <a:rPr lang="en-US">
                <a:sym typeface="Calibri"/>
              </a:rPr>
              <a:t>Sharing Persistent Volumes</a:t>
            </a:r>
          </a:p>
        </p:txBody>
      </p:sp>
      <p:pic>
        <p:nvPicPr>
          <p:cNvPr id="963" name="Shape 963"/>
          <p:cNvPicPr preferRelativeResize="0"/>
          <p:nvPr/>
        </p:nvPicPr>
        <p:blipFill rotWithShape="1">
          <a:blip r:embed="rId3">
            <a:alphaModFix/>
          </a:blip>
          <a:srcRect/>
          <a:stretch/>
        </p:blipFill>
        <p:spPr>
          <a:xfrm>
            <a:off x="27495" y="5159045"/>
            <a:ext cx="9144000" cy="632155"/>
          </a:xfrm>
          <a:prstGeom prst="rect">
            <a:avLst/>
          </a:prstGeom>
          <a:noFill/>
          <a:ln>
            <a:noFill/>
          </a:ln>
        </p:spPr>
      </p:pic>
      <p:pic>
        <p:nvPicPr>
          <p:cNvPr id="964" name="Shape 964"/>
          <p:cNvPicPr preferRelativeResize="0"/>
          <p:nvPr/>
        </p:nvPicPr>
        <p:blipFill rotWithShape="1">
          <a:blip r:embed="rId4">
            <a:alphaModFix/>
          </a:blip>
          <a:srcRect/>
          <a:stretch/>
        </p:blipFill>
        <p:spPr>
          <a:xfrm>
            <a:off x="9426" y="4275386"/>
            <a:ext cx="9144000" cy="508496"/>
          </a:xfrm>
          <a:prstGeom prst="rect">
            <a:avLst/>
          </a:prstGeom>
          <a:noFill/>
          <a:ln>
            <a:noFill/>
          </a:ln>
        </p:spPr>
      </p:pic>
      <p:pic>
        <p:nvPicPr>
          <p:cNvPr id="965" name="Shape 965"/>
          <p:cNvPicPr preferRelativeResize="0"/>
          <p:nvPr/>
        </p:nvPicPr>
        <p:blipFill rotWithShape="1">
          <a:blip r:embed="rId5">
            <a:alphaModFix/>
          </a:blip>
          <a:srcRect/>
          <a:stretch/>
        </p:blipFill>
        <p:spPr>
          <a:xfrm>
            <a:off x="27495" y="1413776"/>
            <a:ext cx="9144000" cy="776795"/>
          </a:xfrm>
          <a:prstGeom prst="rect">
            <a:avLst/>
          </a:prstGeom>
          <a:noFill/>
          <a:ln>
            <a:noFill/>
          </a:ln>
        </p:spPr>
      </p:pic>
      <p:pic>
        <p:nvPicPr>
          <p:cNvPr id="966" name="Shape 966"/>
          <p:cNvPicPr preferRelativeResize="0"/>
          <p:nvPr/>
        </p:nvPicPr>
        <p:blipFill rotWithShape="1">
          <a:blip r:embed="rId6">
            <a:alphaModFix/>
          </a:blip>
          <a:srcRect/>
          <a:stretch/>
        </p:blipFill>
        <p:spPr>
          <a:xfrm>
            <a:off x="27495" y="2535882"/>
            <a:ext cx="9144000" cy="136434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Shape 97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and Jenkins, Part 2</a:t>
            </a:r>
          </a:p>
          <a:p>
            <a:pPr lvl="0" algn="l" rtl="0">
              <a:spcBef>
                <a:spcPts val="0"/>
              </a:spcBef>
              <a:buNone/>
            </a:pPr>
            <a:endParaRPr sz="4000" dirty="0">
              <a:solidFill>
                <a:srgbClr val="E36C09"/>
              </a:solidFill>
            </a:endParaRPr>
          </a:p>
        </p:txBody>
      </p:sp>
      <p:sp>
        <p:nvSpPr>
          <p:cNvPr id="971" name="Shape 971"/>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2, Shared Volumes Exercise in Docker workshop </a:t>
            </a:r>
          </a:p>
          <a:p>
            <a:pPr marL="0" lvl="0" indent="0" rtl="0">
              <a:spcBef>
                <a:spcPts val="0"/>
              </a:spcBef>
              <a:buNone/>
            </a:pPr>
            <a:endParaRPr sz="1800" dirty="0"/>
          </a:p>
          <a:p>
            <a:pPr marL="0" lvl="0" indent="0" rtl="0">
              <a:spcBef>
                <a:spcPts val="0"/>
              </a:spcBef>
              <a:buNone/>
            </a:pPr>
            <a:r>
              <a:rPr lang="en-US" sz="1800" dirty="0"/>
              <a:t>The second assignment is to successfully share a persistent storage volume between two different Jenkins containers. Simulate the scenario of restoring your Jenkins state after a failure of the first container using the storage volume. </a:t>
            </a:r>
          </a:p>
          <a:p>
            <a:pPr marL="0" lvl="0" indent="0" rtl="0">
              <a:spcBef>
                <a:spcPts val="0"/>
              </a:spcBef>
              <a:buNone/>
            </a:pPr>
            <a:endParaRPr sz="1800" dirty="0"/>
          </a:p>
          <a:p>
            <a:pPr marL="0" lvl="0" indent="0" rtl="0">
              <a:spcBef>
                <a:spcPts val="0"/>
              </a:spcBef>
              <a:buNone/>
            </a:pPr>
            <a:r>
              <a:rPr lang="en-US" sz="1800" dirty="0"/>
              <a:t>This exercise of sharing volumes could be extended to some simple open source databases as well.</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a:spcBef>
                <a:spcPts val="0"/>
              </a:spcBef>
              <a:buNone/>
            </a:pPr>
            <a:r>
              <a:rPr lang="en-US" sz="1800" u="sng" dirty="0">
                <a:solidFill>
                  <a:schemeClr val="hlink"/>
                </a:solidFill>
                <a:latin typeface="Arial" panose="020B0604020202020204" pitchFamily="34" charset="0"/>
                <a:cs typeface="Arial" panose="020B0604020202020204" pitchFamily="34" charset="0"/>
                <a:hlinkClick r:id="rId3"/>
              </a:rPr>
              <a:t>https://github.com/techtown-training/docker-bootcamp/blob/master/exercise/exercise6.2-jenkins-part2.md</a:t>
            </a:r>
            <a:r>
              <a:rPr lang="en-US" sz="1800" dirty="0">
                <a:latin typeface="Arial" panose="020B0604020202020204" pitchFamily="34" charset="0"/>
                <a:cs typeface="Arial" panose="020B0604020202020204" pitchFamily="34" charset="0"/>
              </a:rPr>
              <a:t> </a:t>
            </a:r>
          </a:p>
        </p:txBody>
      </p:sp>
      <p:grpSp>
        <p:nvGrpSpPr>
          <p:cNvPr id="973" name="Shape 973"/>
          <p:cNvGrpSpPr/>
          <p:nvPr/>
        </p:nvGrpSpPr>
        <p:grpSpPr>
          <a:xfrm>
            <a:off x="152400" y="762000"/>
            <a:ext cx="6172200" cy="1066800"/>
            <a:chOff x="457200" y="2971800"/>
            <a:chExt cx="4572000" cy="1066800"/>
          </a:xfrm>
        </p:grpSpPr>
        <p:pic>
          <p:nvPicPr>
            <p:cNvPr id="974" name="Shape 97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75" name="Shape 97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6.2 CLASSROOM WORK</a:t>
              </a:r>
            </a:p>
          </p:txBody>
        </p:sp>
        <p:cxnSp>
          <p:nvCxnSpPr>
            <p:cNvPr id="976" name="Shape 97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77" name="Shape 97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3" name="Shape 98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and Jenkins, Part 3</a:t>
            </a:r>
          </a:p>
          <a:p>
            <a:pPr lvl="0" algn="l" rtl="0">
              <a:spcBef>
                <a:spcPts val="0"/>
              </a:spcBef>
              <a:buNone/>
            </a:pPr>
            <a:endParaRPr sz="4000" dirty="0">
              <a:solidFill>
                <a:srgbClr val="E36C09"/>
              </a:solidFill>
            </a:endParaRPr>
          </a:p>
        </p:txBody>
      </p:sp>
      <p:sp>
        <p:nvSpPr>
          <p:cNvPr id="982" name="Shape 982"/>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Part 3, Set up a Continuous Integration example.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Get a three-stage continuous integration pipeline working within your Jenkins container. This may involve installing additional plugins to your Jenkins instance (automate within your </a:t>
            </a:r>
            <a:r>
              <a:rPr lang="en-US" sz="1800" dirty="0" err="1">
                <a:latin typeface="Arial"/>
                <a:ea typeface="Arial"/>
                <a:cs typeface="Arial"/>
                <a:sym typeface="Arial"/>
              </a:rPr>
              <a:t>dockerfile</a:t>
            </a:r>
            <a:r>
              <a:rPr lang="en-US" sz="1800" dirty="0">
                <a:latin typeface="Arial"/>
                <a:ea typeface="Arial"/>
                <a:cs typeface="Arial"/>
                <a:sym typeface="Arial"/>
              </a:rPr>
              <a:t>) and adjusting the permissions on the Docker run command.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Estimated time to complete: 20-30 min</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Solution:</a:t>
            </a:r>
          </a:p>
          <a:p>
            <a:pPr marL="0" lvl="0" indent="0">
              <a:spcBef>
                <a:spcPts val="0"/>
              </a:spcBef>
              <a:buNone/>
            </a:pPr>
            <a:r>
              <a:rPr lang="en-US" sz="1800" u="sng" dirty="0">
                <a:solidFill>
                  <a:schemeClr val="hlink"/>
                </a:solidFill>
                <a:latin typeface="Arial"/>
                <a:ea typeface="Arial"/>
                <a:cs typeface="Arial"/>
                <a:sym typeface="Arial"/>
                <a:hlinkClick r:id="rId3"/>
              </a:rPr>
              <a:t>https://github.com/techtown-training/docker-bootcamp/blob/master/exercise/exercise6.3-jenkins-part3.md</a:t>
            </a:r>
          </a:p>
          <a:p>
            <a:pPr marL="0" lvl="0" indent="0">
              <a:spcBef>
                <a:spcPts val="0"/>
              </a:spcBef>
              <a:buNone/>
            </a:pPr>
            <a:endParaRPr lang="en-US" sz="1800" u="sng" dirty="0">
              <a:solidFill>
                <a:schemeClr val="hlink"/>
              </a:solidFill>
              <a:latin typeface="Arial"/>
              <a:ea typeface="Arial"/>
              <a:cs typeface="Arial"/>
              <a:sym typeface="Arial"/>
              <a:hlinkClick r:id="rId3"/>
            </a:endParaRPr>
          </a:p>
        </p:txBody>
      </p:sp>
      <p:grpSp>
        <p:nvGrpSpPr>
          <p:cNvPr id="984" name="Shape 984"/>
          <p:cNvGrpSpPr/>
          <p:nvPr/>
        </p:nvGrpSpPr>
        <p:grpSpPr>
          <a:xfrm>
            <a:off x="152400" y="762000"/>
            <a:ext cx="6019800" cy="1066800"/>
            <a:chOff x="457200" y="2971800"/>
            <a:chExt cx="4572000" cy="1066800"/>
          </a:xfrm>
        </p:grpSpPr>
        <p:pic>
          <p:nvPicPr>
            <p:cNvPr id="985" name="Shape 985"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86" name="Shape 986"/>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6.3 CLASSROOM WORK</a:t>
              </a:r>
            </a:p>
          </p:txBody>
        </p:sp>
        <p:cxnSp>
          <p:nvCxnSpPr>
            <p:cNvPr id="987" name="Shape 987"/>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88" name="Shape 988"/>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4" name="Shape 99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and Jenkins, Part 4</a:t>
            </a:r>
          </a:p>
          <a:p>
            <a:pPr lvl="0" algn="l" rtl="0">
              <a:spcBef>
                <a:spcPts val="0"/>
              </a:spcBef>
              <a:buNone/>
            </a:pPr>
            <a:endParaRPr sz="4000" dirty="0">
              <a:solidFill>
                <a:srgbClr val="E36C09"/>
              </a:solidFill>
            </a:endParaRPr>
          </a:p>
        </p:txBody>
      </p:sp>
      <p:sp>
        <p:nvSpPr>
          <p:cNvPr id="993" name="Shape 993"/>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4, Call Continuous Integration Container from Docker Compose</a:t>
            </a:r>
          </a:p>
          <a:p>
            <a:pPr marL="0" lvl="0" indent="0" rtl="0">
              <a:spcBef>
                <a:spcPts val="0"/>
              </a:spcBef>
              <a:buNone/>
            </a:pPr>
            <a:endParaRPr sz="1800" dirty="0"/>
          </a:p>
          <a:p>
            <a:pPr marL="0" lvl="0" indent="0" rtl="0">
              <a:spcBef>
                <a:spcPts val="0"/>
              </a:spcBef>
              <a:buNone/>
            </a:pPr>
            <a:r>
              <a:rPr lang="en-US" sz="1800" dirty="0"/>
              <a:t>Take the working code from Part 3 and summarize it with a call to Docker Compose. Docker Compose is a much more convenient interface and scales better when multiple containers must be invoked. </a:t>
            </a:r>
          </a:p>
          <a:p>
            <a:pPr marL="0" lvl="0" indent="0" rtl="0">
              <a:spcBef>
                <a:spcPts val="0"/>
              </a:spcBef>
              <a:buNone/>
            </a:pPr>
            <a:endParaRPr sz="1800" dirty="0"/>
          </a:p>
          <a:p>
            <a:pPr marL="0" lvl="0" indent="0" rtl="0">
              <a:spcBef>
                <a:spcPts val="0"/>
              </a:spcBef>
              <a:buNone/>
            </a:pPr>
            <a:r>
              <a:rPr lang="en-US" sz="1800" dirty="0"/>
              <a:t>Bonus: Configure Jenkins container to skip setup workflow</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a:spcBef>
                <a:spcPts val="0"/>
              </a:spcBef>
              <a:buNone/>
            </a:pPr>
            <a:r>
              <a:rPr lang="en-US" sz="1800" u="sng" dirty="0">
                <a:solidFill>
                  <a:schemeClr val="hlink"/>
                </a:solidFill>
                <a:hlinkClick r:id="rId3"/>
              </a:rPr>
              <a:t>https://github.com/techtown-training/docker-bootcamp/blob/master/exercise/exercise6.4-jenkins-part4.md</a:t>
            </a:r>
            <a:r>
              <a:rPr lang="en-US" sz="1800" dirty="0"/>
              <a:t> </a:t>
            </a:r>
          </a:p>
        </p:txBody>
      </p:sp>
      <p:grpSp>
        <p:nvGrpSpPr>
          <p:cNvPr id="995" name="Shape 995"/>
          <p:cNvGrpSpPr/>
          <p:nvPr/>
        </p:nvGrpSpPr>
        <p:grpSpPr>
          <a:xfrm>
            <a:off x="152400" y="762000"/>
            <a:ext cx="4572000" cy="1066800"/>
            <a:chOff x="457200" y="2971800"/>
            <a:chExt cx="4572000" cy="1066800"/>
          </a:xfrm>
        </p:grpSpPr>
        <p:pic>
          <p:nvPicPr>
            <p:cNvPr id="996" name="Shape 99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97" name="Shape 99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98" name="Shape 99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99" name="Shape 99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ctrTitle"/>
          </p:nvPr>
        </p:nvSpPr>
        <p:spPr/>
        <p:txBody>
          <a:bodyPr>
            <a:noAutofit/>
          </a:bodyPr>
          <a:lstStyle/>
          <a:p>
            <a:pPr lvl="0"/>
            <a:r>
              <a:rPr lang="en-US" sz="3600">
                <a:solidFill>
                  <a:schemeClr val="accent3"/>
                </a:solidFill>
                <a:latin typeface="+mn-lt"/>
                <a:sym typeface="Proxima Nova"/>
              </a:rPr>
              <a:t>According to Mischa Taylor </a:t>
            </a:r>
          </a:p>
        </p:txBody>
      </p:sp>
      <p:sp>
        <p:nvSpPr>
          <p:cNvPr id="1006" name="Shape 1006">
            <a:hlinkClick r:id="rId3"/>
          </p:cNvPr>
          <p:cNvSpPr txBox="1"/>
          <p:nvPr/>
        </p:nvSpPr>
        <p:spPr>
          <a:xfrm>
            <a:off x="2286698" y="5679364"/>
            <a:ext cx="6857302" cy="3404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Survey of Test Kitchen Providers</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4"/>
              </a:rPr>
              <a:t>http://bit.ly/2a56kS2</a:t>
            </a:r>
          </a:p>
        </p:txBody>
      </p:sp>
      <p:pic>
        <p:nvPicPr>
          <p:cNvPr id="1007" name="Shape 1007" descr="https://lh6.googleusercontent.com/J89uMCoZldr2F7U05nyGyNzRabK9HUqhd7gvcCdLZ9AJWHHbof22U5tfGoNSWI5vEe6vgq47woxvEBqK8UMKcwdlMpfls5yXOWWT723dWuEwIfLPMZ-Jvqti36zXoomS18wyM3kN2dc"/>
          <p:cNvPicPr preferRelativeResize="0"/>
          <p:nvPr/>
        </p:nvPicPr>
        <p:blipFill rotWithShape="1">
          <a:blip r:embed="rId5">
            <a:alphaModFix/>
          </a:blip>
          <a:srcRect/>
          <a:stretch/>
        </p:blipFill>
        <p:spPr>
          <a:xfrm>
            <a:off x="309810" y="1901686"/>
            <a:ext cx="4505827" cy="3054626"/>
          </a:xfrm>
          <a:prstGeom prst="rect">
            <a:avLst/>
          </a:prstGeom>
          <a:noFill/>
          <a:ln>
            <a:noFill/>
          </a:ln>
        </p:spPr>
      </p:pic>
      <p:pic>
        <p:nvPicPr>
          <p:cNvPr id="1008" name="Shape 1008" descr="https://lh4.googleusercontent.com/L7i3wYw2KABL17IbFCCk4mvmgnLXSktq0f0YlYixBD4_9DIwAl5KXhdY1_1Js2vZFGN1GWnyQP6GlQ5doZeIFavTqeTVkuIN5AkhOxmZGwn02RkrNheuhbajZZTBCN0kRhGGFLDVgXU"/>
          <p:cNvPicPr preferRelativeResize="0"/>
          <p:nvPr/>
        </p:nvPicPr>
        <p:blipFill rotWithShape="1">
          <a:blip r:embed="rId6">
            <a:alphaModFix/>
          </a:blip>
          <a:srcRect/>
          <a:stretch/>
        </p:blipFill>
        <p:spPr>
          <a:xfrm>
            <a:off x="5023462" y="1966051"/>
            <a:ext cx="3715173" cy="2990261"/>
          </a:xfrm>
          <a:prstGeom prst="rect">
            <a:avLst/>
          </a:prstGeom>
          <a:noFill/>
          <a:ln>
            <a:noFill/>
          </a:ln>
        </p:spPr>
      </p:pic>
    </p:spTree>
  </p:cSld>
  <p:clrMapOvr>
    <a:masterClrMapping/>
  </p:clrMapOvr>
  <p:transition spd="slow">
    <p:push/>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ctrTitle"/>
          </p:nvPr>
        </p:nvSpPr>
        <p:spPr/>
        <p:txBody>
          <a:bodyPr>
            <a:noAutofit/>
          </a:bodyPr>
          <a:lstStyle/>
          <a:p>
            <a:pPr lvl="0"/>
            <a:r>
              <a:rPr lang="en-US" sz="3600">
                <a:solidFill>
                  <a:schemeClr val="accent3"/>
                </a:solidFill>
                <a:latin typeface="+mn-lt"/>
                <a:sym typeface="Proxima Nova"/>
              </a:rPr>
              <a:t>According to Rancher</a:t>
            </a:r>
          </a:p>
        </p:txBody>
      </p:sp>
      <p:sp>
        <p:nvSpPr>
          <p:cNvPr id="1015" name="Shape 1015"/>
          <p:cNvSpPr txBox="1"/>
          <p:nvPr/>
        </p:nvSpPr>
        <p:spPr>
          <a:xfrm>
            <a:off x="3078454" y="566016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Docker-based Build Pipelines</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http://bit.ly/2aHtu0K</a:t>
            </a:r>
          </a:p>
        </p:txBody>
      </p:sp>
      <p:pic>
        <p:nvPicPr>
          <p:cNvPr id="1016" name="Shape 1016" descr="https://lh6.googleusercontent.com/1j9zxfFgKpXNIyQJ8nz4NpVrcv7elBjn51WxyeXOt5Mq6YjSv4JOtoXgBJzcM8xLQOSYwrobsap3qXpouhcx5n9YoeDX_9nunq51ZyJ1uHZTfGsfZZ6zHFT7Jp7VZ7L-5-qL7h5juUM"/>
          <p:cNvPicPr preferRelativeResize="0"/>
          <p:nvPr/>
        </p:nvPicPr>
        <p:blipFill rotWithShape="1">
          <a:blip r:embed="rId4">
            <a:alphaModFix/>
          </a:blip>
          <a:srcRect/>
          <a:stretch/>
        </p:blipFill>
        <p:spPr>
          <a:xfrm>
            <a:off x="1876926" y="1592179"/>
            <a:ext cx="5390146" cy="3673641"/>
          </a:xfrm>
          <a:prstGeom prst="rect">
            <a:avLst/>
          </a:prstGeom>
          <a:noFill/>
          <a:ln>
            <a:noFill/>
          </a:ln>
        </p:spPr>
      </p:pic>
      <p:pic>
        <p:nvPicPr>
          <p:cNvPr id="1017" name="Shape 1017"/>
          <p:cNvPicPr preferRelativeResize="0"/>
          <p:nvPr/>
        </p:nvPicPr>
        <p:blipFill rotWithShape="1">
          <a:blip r:embed="rId5">
            <a:alphaModFix/>
          </a:blip>
          <a:srcRect/>
          <a:stretch/>
        </p:blipFill>
        <p:spPr>
          <a:xfrm>
            <a:off x="7303167" y="1002112"/>
            <a:ext cx="1731334" cy="1038801"/>
          </a:xfrm>
          <a:prstGeom prst="rect">
            <a:avLst/>
          </a:prstGeom>
          <a:noFill/>
          <a:ln>
            <a:noFill/>
          </a:ln>
        </p:spPr>
      </p:pic>
    </p:spTree>
  </p:cSld>
  <p:clrMapOvr>
    <a:masterClrMapping/>
  </p:clrMapOvr>
  <p:transition spd="slow">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Shape 1023"/>
          <p:cNvSpPr txBox="1">
            <a:spLocks noGrp="1"/>
          </p:cNvSpPr>
          <p:nvPr>
            <p:ph type="ctrTitle"/>
          </p:nvPr>
        </p:nvSpPr>
        <p:spPr/>
        <p:txBody>
          <a:bodyPr>
            <a:noAutofit/>
          </a:bodyPr>
          <a:lstStyle/>
          <a:p>
            <a:pPr lvl="0"/>
            <a:r>
              <a:rPr lang="en-US" sz="3600" dirty="0">
                <a:solidFill>
                  <a:schemeClr val="accent3"/>
                </a:solidFill>
                <a:latin typeface="+mn-lt"/>
                <a:sym typeface="Proxima Nova"/>
              </a:rPr>
              <a:t>According to Robert Greiner</a:t>
            </a:r>
          </a:p>
        </p:txBody>
      </p:sp>
      <p:sp>
        <p:nvSpPr>
          <p:cNvPr id="1024" name="Shape 1024"/>
          <p:cNvSpPr txBox="1"/>
          <p:nvPr/>
        </p:nvSpPr>
        <p:spPr>
          <a:xfrm>
            <a:off x="3078454" y="566016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Continuous Integration with Docker</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http://bit.ly/2aeA1io</a:t>
            </a:r>
          </a:p>
        </p:txBody>
      </p:sp>
      <p:pic>
        <p:nvPicPr>
          <p:cNvPr id="1025" name="Shape 1025"/>
          <p:cNvPicPr preferRelativeResize="0"/>
          <p:nvPr/>
        </p:nvPicPr>
        <p:blipFill rotWithShape="1">
          <a:blip r:embed="rId4">
            <a:alphaModFix/>
          </a:blip>
          <a:srcRect/>
          <a:stretch/>
        </p:blipFill>
        <p:spPr>
          <a:xfrm>
            <a:off x="1199063" y="1688369"/>
            <a:ext cx="6745872" cy="3792994"/>
          </a:xfrm>
          <a:prstGeom prst="rect">
            <a:avLst/>
          </a:prstGeom>
          <a:noFill/>
          <a:ln>
            <a:noFill/>
          </a:ln>
        </p:spPr>
      </p:pic>
    </p:spTree>
  </p:cSld>
  <p:clrMapOvr>
    <a:masterClrMapping/>
  </p:clrMapOvr>
  <p:transition spd="slow">
    <p:push/>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ctrTitle"/>
          </p:nvPr>
        </p:nvSpPr>
        <p:spPr/>
        <p:txBody>
          <a:bodyPr>
            <a:noAutofit/>
          </a:bodyPr>
          <a:lstStyle/>
          <a:p>
            <a:pPr lvl="0"/>
            <a:r>
              <a:rPr lang="en-US" sz="3600" dirty="0">
                <a:solidFill>
                  <a:schemeClr val="accent3"/>
                </a:solidFill>
                <a:latin typeface="+mn-lt"/>
                <a:sym typeface="Proxima Nova"/>
              </a:rPr>
              <a:t>According to </a:t>
            </a:r>
            <a:r>
              <a:rPr lang="en-US" sz="3600" dirty="0" err="1">
                <a:solidFill>
                  <a:schemeClr val="accent3"/>
                </a:solidFill>
                <a:latin typeface="+mn-lt"/>
                <a:sym typeface="Proxima Nova"/>
              </a:rPr>
              <a:t>Vallard</a:t>
            </a:r>
            <a:endParaRPr lang="en-US" sz="3600" dirty="0">
              <a:solidFill>
                <a:schemeClr val="accent3"/>
              </a:solidFill>
              <a:latin typeface="+mn-lt"/>
              <a:sym typeface="Proxima Nova"/>
            </a:endParaRPr>
          </a:p>
        </p:txBody>
      </p:sp>
      <p:sp>
        <p:nvSpPr>
          <p:cNvPr id="1032" name="Shape 1032"/>
          <p:cNvSpPr txBox="1"/>
          <p:nvPr/>
        </p:nvSpPr>
        <p:spPr>
          <a:xfrm>
            <a:off x="3048000" y="566016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600" b="0" i="0" dirty="0">
                <a:solidFill>
                  <a:schemeClr val="dk1"/>
                </a:solidFill>
                <a:latin typeface="+mn-lt"/>
                <a:ea typeface="Proxima Nova"/>
                <a:cs typeface="Proxima Nova"/>
                <a:sym typeface="Proxima Nova"/>
              </a:rPr>
              <a:t>Link to Blog: Continuous Delivery of a Simple Web Application</a:t>
            </a:r>
          </a:p>
          <a:p>
            <a:pPr marL="0" marR="0" lvl="0" indent="0" algn="r" rtl="0">
              <a:spcBef>
                <a:spcPts val="270"/>
              </a:spcBef>
              <a:spcAft>
                <a:spcPts val="0"/>
              </a:spcAft>
              <a:buClr>
                <a:schemeClr val="dk1"/>
              </a:buClr>
              <a:buSzPct val="25000"/>
              <a:buFont typeface="Arial"/>
              <a:buNone/>
            </a:pPr>
            <a:r>
              <a:rPr lang="en-US" sz="1600" b="0" i="0" u="sng" dirty="0">
                <a:solidFill>
                  <a:schemeClr val="hlink"/>
                </a:solidFill>
                <a:latin typeface="+mn-lt"/>
                <a:ea typeface="Proxima Nova"/>
                <a:cs typeface="Proxima Nova"/>
                <a:sym typeface="Proxima Nova"/>
                <a:hlinkClick r:id="rId3"/>
              </a:rPr>
              <a:t>http://bit.ly/2asS8G3</a:t>
            </a:r>
          </a:p>
        </p:txBody>
      </p:sp>
      <p:pic>
        <p:nvPicPr>
          <p:cNvPr id="1033" name="Shape 1033"/>
          <p:cNvPicPr preferRelativeResize="0"/>
          <p:nvPr/>
        </p:nvPicPr>
        <p:blipFill rotWithShape="1">
          <a:blip r:embed="rId4">
            <a:alphaModFix/>
          </a:blip>
          <a:srcRect/>
          <a:stretch/>
        </p:blipFill>
        <p:spPr>
          <a:xfrm>
            <a:off x="716085" y="1747326"/>
            <a:ext cx="7711830" cy="3654299"/>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pPr lvl="0"/>
            <a:r>
              <a:rPr lang="en-US" dirty="0">
                <a:sym typeface="Calibri"/>
              </a:rPr>
              <a:t>Notes</a:t>
            </a:r>
            <a:endParaRPr lang="en-US" dirty="0"/>
          </a:p>
        </p:txBody>
      </p:sp>
    </p:spTree>
    <p:extLst>
      <p:ext uri="{BB962C8B-B14F-4D97-AF65-F5344CB8AC3E}">
        <p14:creationId xmlns:p14="http://schemas.microsoft.com/office/powerpoint/2010/main" val="13596633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Shape 1038"/>
          <p:cNvSpPr txBox="1">
            <a:spLocks noGrp="1"/>
          </p:cNvSpPr>
          <p:nvPr>
            <p:ph type="title"/>
          </p:nvPr>
        </p:nvSpPr>
        <p:spPr/>
        <p:txBody>
          <a:bodyPr>
            <a:normAutofit/>
          </a:bodyPr>
          <a:lstStyle/>
          <a:p>
            <a:pPr lvl="0"/>
            <a:r>
              <a:rPr lang="en-US">
                <a:sym typeface="Proxima Nova"/>
              </a:rPr>
              <a:t>Docker Adoption &amp; Usage Data</a:t>
            </a:r>
          </a:p>
        </p:txBody>
      </p:sp>
      <p:pic>
        <p:nvPicPr>
          <p:cNvPr id="1039" name="Shape 1039"/>
          <p:cNvPicPr preferRelativeResize="0"/>
          <p:nvPr/>
        </p:nvPicPr>
        <p:blipFill rotWithShape="1">
          <a:blip r:embed="rId3">
            <a:alphaModFix/>
          </a:blip>
          <a:srcRect/>
          <a:stretch/>
        </p:blipFill>
        <p:spPr>
          <a:xfrm>
            <a:off x="660400" y="1511300"/>
            <a:ext cx="7802880" cy="382828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Shape 1044"/>
          <p:cNvSpPr txBox="1">
            <a:spLocks noGrp="1"/>
          </p:cNvSpPr>
          <p:nvPr>
            <p:ph type="title"/>
          </p:nvPr>
        </p:nvSpPr>
        <p:spPr/>
        <p:txBody>
          <a:bodyPr/>
          <a:lstStyle/>
          <a:p>
            <a:pPr lvl="0"/>
            <a:r>
              <a:rPr lang="en-US">
                <a:sym typeface="Proxima Nova"/>
              </a:rPr>
              <a:t>Docker Adoption &amp; Usage Data</a:t>
            </a:r>
          </a:p>
        </p:txBody>
      </p:sp>
      <p:pic>
        <p:nvPicPr>
          <p:cNvPr id="1045" name="Shape 1045"/>
          <p:cNvPicPr preferRelativeResize="0"/>
          <p:nvPr/>
        </p:nvPicPr>
        <p:blipFill rotWithShape="1">
          <a:blip r:embed="rId3">
            <a:alphaModFix/>
          </a:blip>
          <a:srcRect/>
          <a:stretch/>
        </p:blipFill>
        <p:spPr>
          <a:xfrm>
            <a:off x="660400" y="1524000"/>
            <a:ext cx="7802880" cy="380085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Shape 1050"/>
          <p:cNvSpPr txBox="1">
            <a:spLocks noGrp="1"/>
          </p:cNvSpPr>
          <p:nvPr>
            <p:ph type="title"/>
          </p:nvPr>
        </p:nvSpPr>
        <p:spPr/>
        <p:txBody>
          <a:bodyPr/>
          <a:lstStyle/>
          <a:p>
            <a:pPr lvl="0"/>
            <a:r>
              <a:rPr lang="en-US">
                <a:sym typeface="Calibri"/>
              </a:rPr>
              <a:t>Local Docker Development</a:t>
            </a:r>
          </a:p>
        </p:txBody>
      </p:sp>
      <p:pic>
        <p:nvPicPr>
          <p:cNvPr id="1051" name="Shape 1051"/>
          <p:cNvPicPr preferRelativeResize="0">
            <a:picLocks noGrp="1"/>
          </p:cNvPicPr>
          <p:nvPr>
            <p:ph idx="1"/>
          </p:nvPr>
        </p:nvPicPr>
        <p:blipFill rotWithShape="1">
          <a:blip r:embed="rId3">
            <a:alphaModFix/>
          </a:blip>
          <a:stretch/>
        </p:blipFill>
        <p:spPr>
          <a:xfrm>
            <a:off x="3233737" y="2993231"/>
            <a:ext cx="2676525" cy="1714500"/>
          </a:xfr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Shape 1056"/>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err="1"/>
              <a:t>MacOS</a:t>
            </a:r>
            <a:r>
              <a:rPr lang="en-US" dirty="0"/>
              <a:t> &amp; Windows - The Old-Old Way</a:t>
            </a:r>
          </a:p>
          <a:p>
            <a:pPr marL="0" marR="0" lvl="0" indent="0" algn="ctr" rtl="0">
              <a:spcBef>
                <a:spcPts val="0"/>
              </a:spcBef>
              <a:spcAft>
                <a:spcPts val="0"/>
              </a:spcAft>
              <a:buSzPct val="25000"/>
              <a:buNone/>
            </a:pPr>
            <a:r>
              <a:rPr lang="en-US" sz="3600" b="1" i="0" u="none" strike="noStrike" cap="none" dirty="0">
                <a:latin typeface="Calibri"/>
                <a:ea typeface="Calibri"/>
                <a:cs typeface="Calibri"/>
                <a:sym typeface="Calibri"/>
              </a:rPr>
              <a:t>Vagrant Recipe for Local Docker Dev</a:t>
            </a:r>
          </a:p>
        </p:txBody>
      </p:sp>
      <p:sp>
        <p:nvSpPr>
          <p:cNvPr id="1057" name="Shape 1057"/>
          <p:cNvSpPr txBox="1">
            <a:spLocks noGrp="1"/>
          </p:cNvSpPr>
          <p:nvPr>
            <p:ph idx="1"/>
          </p:nvPr>
        </p:nvSpPr>
        <p:spPr>
          <a:xfrm>
            <a:off x="457200" y="1600200"/>
            <a:ext cx="3505200" cy="4525961"/>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Install Vagrant </a:t>
            </a:r>
            <a:r>
              <a:rPr lang="en-US" sz="1600" i="0" u="sng" strike="noStrike" cap="none" dirty="0">
                <a:solidFill>
                  <a:schemeClr val="hlink"/>
                </a:solidFill>
                <a:latin typeface="Calibri"/>
                <a:ea typeface="Calibri"/>
                <a:cs typeface="Calibri"/>
                <a:sym typeface="Calibri"/>
                <a:hlinkClick r:id="rId3"/>
              </a:rPr>
              <a:t>https://www.vagrantup.com/</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Install </a:t>
            </a:r>
            <a:r>
              <a:rPr lang="en-US" sz="1600" i="0" u="none" strike="noStrike" cap="none" dirty="0" err="1">
                <a:solidFill>
                  <a:schemeClr val="dk1"/>
                </a:solidFill>
                <a:latin typeface="Calibri"/>
                <a:ea typeface="Calibri"/>
                <a:cs typeface="Calibri"/>
                <a:sym typeface="Calibri"/>
              </a:rPr>
              <a:t>VirtualBox</a:t>
            </a:r>
            <a:r>
              <a:rPr lang="en-US" sz="1600" i="0" u="none" strike="noStrike" cap="none" dirty="0">
                <a:solidFill>
                  <a:schemeClr val="dk1"/>
                </a:solidFill>
                <a:latin typeface="Calibri"/>
                <a:ea typeface="Calibri"/>
                <a:cs typeface="Calibri"/>
                <a:sym typeface="Calibri"/>
              </a:rPr>
              <a:t> </a:t>
            </a:r>
            <a:r>
              <a:rPr lang="en-US" sz="1600" i="0" u="sng" strike="noStrike" cap="none" dirty="0">
                <a:solidFill>
                  <a:schemeClr val="hlink"/>
                </a:solidFill>
                <a:latin typeface="Calibri"/>
                <a:ea typeface="Calibri"/>
                <a:cs typeface="Calibri"/>
                <a:sym typeface="Calibri"/>
                <a:hlinkClick r:id="rId4"/>
              </a:rPr>
              <a:t>https://www.virtualbox.org/wiki/Downloads</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err="1">
                <a:solidFill>
                  <a:schemeClr val="dk1"/>
                </a:solidFill>
                <a:latin typeface="Calibri"/>
                <a:ea typeface="Calibri"/>
                <a:cs typeface="Calibri"/>
                <a:sym typeface="Calibri"/>
              </a:rPr>
              <a:t>Git</a:t>
            </a:r>
            <a:r>
              <a:rPr lang="en-US" sz="1600" i="0" u="none" strike="noStrike" cap="none" dirty="0">
                <a:solidFill>
                  <a:schemeClr val="dk1"/>
                </a:solidFill>
                <a:latin typeface="Calibri"/>
                <a:ea typeface="Calibri"/>
                <a:cs typeface="Calibri"/>
                <a:sym typeface="Calibri"/>
              </a:rPr>
              <a:t> clone </a:t>
            </a:r>
            <a:r>
              <a:rPr lang="en-US" sz="1600" i="0" u="sng" strike="noStrike" cap="none" dirty="0">
                <a:solidFill>
                  <a:schemeClr val="hlink"/>
                </a:solidFill>
                <a:latin typeface="Calibri"/>
                <a:ea typeface="Calibri"/>
                <a:cs typeface="Calibri"/>
                <a:sym typeface="Calibri"/>
                <a:hlinkClick r:id="rId5"/>
              </a:rPr>
              <a:t>https://github.com/russmckendrick/monitoring-docker.git</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Enter vagrant-centos </a:t>
            </a:r>
            <a:r>
              <a:rPr lang="en-US" sz="1600" i="0" u="none" strike="noStrike" cap="none" dirty="0" err="1">
                <a:solidFill>
                  <a:schemeClr val="dk1"/>
                </a:solidFill>
                <a:latin typeface="Calibri"/>
                <a:ea typeface="Calibri"/>
                <a:cs typeface="Calibri"/>
                <a:sym typeface="Calibri"/>
              </a:rPr>
              <a:t>dir</a:t>
            </a:r>
            <a:r>
              <a:rPr lang="en-US" sz="1600" i="0" u="none" strike="noStrike" cap="none" dirty="0">
                <a:solidFill>
                  <a:schemeClr val="dk1"/>
                </a:solidFill>
                <a:latin typeface="Calibri"/>
                <a:ea typeface="Calibri"/>
                <a:cs typeface="Calibri"/>
                <a:sym typeface="Calibri"/>
              </a:rPr>
              <a:t> </a:t>
            </a:r>
          </a:p>
          <a:p>
            <a:pPr marL="914400" marR="0" lvl="1" indent="-520700" algn="l" rtl="0">
              <a:spcBef>
                <a:spcPts val="240"/>
              </a:spcBef>
              <a:spcAft>
                <a:spcPts val="0"/>
              </a:spcAft>
              <a:buClr>
                <a:schemeClr val="dk1"/>
              </a:buClr>
              <a:buSzPct val="100000"/>
              <a:buFont typeface="Arial"/>
            </a:pPr>
            <a:r>
              <a:rPr lang="en-US" sz="1200" i="0" u="none" strike="noStrike" cap="none" dirty="0">
                <a:solidFill>
                  <a:schemeClr val="dk1"/>
                </a:solidFill>
                <a:latin typeface="Calibri"/>
                <a:ea typeface="Calibri"/>
                <a:cs typeface="Calibri"/>
                <a:sym typeface="Calibri"/>
              </a:rPr>
              <a:t>cd vagrant-centos</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Launch Centos VM (with </a:t>
            </a:r>
            <a:r>
              <a:rPr lang="en-US" sz="1600" i="0" u="none" strike="noStrike" cap="none" dirty="0" err="1">
                <a:solidFill>
                  <a:schemeClr val="dk1"/>
                </a:solidFill>
                <a:latin typeface="Calibri"/>
                <a:ea typeface="Calibri"/>
                <a:cs typeface="Calibri"/>
                <a:sym typeface="Calibri"/>
              </a:rPr>
              <a:t>docker</a:t>
            </a:r>
            <a:r>
              <a:rPr lang="en-US" sz="1600" i="0" u="none" strike="noStrike" cap="none" dirty="0">
                <a:solidFill>
                  <a:schemeClr val="dk1"/>
                </a:solidFill>
                <a:latin typeface="Calibri"/>
                <a:ea typeface="Calibri"/>
                <a:cs typeface="Calibri"/>
                <a:sym typeface="Calibri"/>
              </a:rPr>
              <a:t> installed)</a:t>
            </a:r>
          </a:p>
          <a:p>
            <a:pPr marL="914400" marR="0" lvl="1" indent="-520700" algn="l" rtl="0">
              <a:spcBef>
                <a:spcPts val="240"/>
              </a:spcBef>
              <a:spcAft>
                <a:spcPts val="0"/>
              </a:spcAft>
              <a:buClr>
                <a:schemeClr val="dk1"/>
              </a:buClr>
              <a:buSzPct val="100000"/>
              <a:buFont typeface="Arial"/>
            </a:pPr>
            <a:r>
              <a:rPr lang="en-US" sz="1200" i="0" u="none" strike="noStrike" cap="none" dirty="0">
                <a:solidFill>
                  <a:schemeClr val="dk1"/>
                </a:solidFill>
                <a:latin typeface="Calibri"/>
                <a:ea typeface="Calibri"/>
                <a:cs typeface="Calibri"/>
                <a:sym typeface="Calibri"/>
              </a:rPr>
              <a:t>vagrant up</a:t>
            </a: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Connect to Centos VM</a:t>
            </a:r>
          </a:p>
          <a:p>
            <a:pPr marL="914400" marR="0" lvl="1" indent="-520700" algn="l" rtl="0">
              <a:spcBef>
                <a:spcPts val="240"/>
              </a:spcBef>
              <a:spcAft>
                <a:spcPts val="0"/>
              </a:spcAft>
              <a:buClr>
                <a:schemeClr val="dk1"/>
              </a:buClr>
              <a:buSzPct val="100000"/>
              <a:buFont typeface="Arial"/>
            </a:pPr>
            <a:r>
              <a:rPr lang="en-US" sz="1200" i="0" u="none" strike="noStrike" cap="none" dirty="0">
                <a:solidFill>
                  <a:schemeClr val="dk1"/>
                </a:solidFill>
                <a:latin typeface="Calibri"/>
                <a:ea typeface="Calibri"/>
                <a:cs typeface="Calibri"/>
                <a:sym typeface="Calibri"/>
              </a:rPr>
              <a:t>vagrant </a:t>
            </a:r>
            <a:r>
              <a:rPr lang="en-US" sz="1200" i="0" u="none" strike="noStrike" cap="none" dirty="0" err="1">
                <a:solidFill>
                  <a:schemeClr val="dk1"/>
                </a:solidFill>
                <a:latin typeface="Calibri"/>
                <a:ea typeface="Calibri"/>
                <a:cs typeface="Calibri"/>
                <a:sym typeface="Calibri"/>
              </a:rPr>
              <a:t>ssh</a:t>
            </a:r>
            <a:endParaRPr lang="en-US" sz="1200" i="0" u="none" strike="noStrike" cap="none" dirty="0">
              <a:solidFill>
                <a:schemeClr val="dk1"/>
              </a:solidFill>
              <a:latin typeface="Calibri"/>
              <a:ea typeface="Calibri"/>
              <a:cs typeface="Calibri"/>
              <a:sym typeface="Calibri"/>
            </a:endParaRPr>
          </a:p>
          <a:p>
            <a:pPr marL="514350" marR="0" lvl="0" indent="-514350" algn="l" rtl="0">
              <a:spcBef>
                <a:spcPts val="320"/>
              </a:spcBef>
              <a:spcAft>
                <a:spcPts val="0"/>
              </a:spcAft>
              <a:buClr>
                <a:schemeClr val="dk1"/>
              </a:buClr>
              <a:buSzPct val="100000"/>
              <a:buFont typeface="Arial"/>
              <a:buAutoNum type="arabicPeriod"/>
            </a:pPr>
            <a:r>
              <a:rPr lang="en-US" sz="1600" i="0" u="none" strike="noStrike" cap="none" dirty="0">
                <a:solidFill>
                  <a:schemeClr val="dk1"/>
                </a:solidFill>
                <a:latin typeface="Calibri"/>
                <a:ea typeface="Calibri"/>
                <a:cs typeface="Calibri"/>
                <a:sym typeface="Calibri"/>
              </a:rPr>
              <a:t>Verify success!</a:t>
            </a:r>
          </a:p>
          <a:p>
            <a:pPr marL="914400" marR="0" lvl="1" indent="-520700" algn="l" rtl="0">
              <a:spcBef>
                <a:spcPts val="240"/>
              </a:spcBef>
              <a:spcAft>
                <a:spcPts val="0"/>
              </a:spcAft>
              <a:buClr>
                <a:schemeClr val="dk1"/>
              </a:buClr>
              <a:buSzPct val="100000"/>
              <a:buFont typeface="Arial"/>
            </a:pPr>
            <a:r>
              <a:rPr lang="en-US" sz="1200" i="0" u="none" strike="noStrike" cap="none" dirty="0" err="1">
                <a:solidFill>
                  <a:schemeClr val="dk1"/>
                </a:solidFill>
                <a:latin typeface="Calibri"/>
                <a:ea typeface="Calibri"/>
                <a:cs typeface="Calibri"/>
                <a:sym typeface="Calibri"/>
              </a:rPr>
              <a:t>docker</a:t>
            </a:r>
            <a:r>
              <a:rPr lang="en-US" sz="1200" i="0" u="none" strike="noStrike" cap="none" dirty="0">
                <a:solidFill>
                  <a:schemeClr val="dk1"/>
                </a:solidFill>
                <a:latin typeface="Calibri"/>
                <a:ea typeface="Calibri"/>
                <a:cs typeface="Calibri"/>
                <a:sym typeface="Calibri"/>
              </a:rPr>
              <a:t> run hello-world</a:t>
            </a:r>
          </a:p>
        </p:txBody>
      </p:sp>
      <p:pic>
        <p:nvPicPr>
          <p:cNvPr id="1058" name="Shape 1058"/>
          <p:cNvPicPr preferRelativeResize="0"/>
          <p:nvPr/>
        </p:nvPicPr>
        <p:blipFill rotWithShape="1">
          <a:blip r:embed="rId6">
            <a:alphaModFix/>
          </a:blip>
          <a:srcRect/>
          <a:stretch/>
        </p:blipFill>
        <p:spPr>
          <a:xfrm>
            <a:off x="4419600" y="2286000"/>
            <a:ext cx="3928684" cy="227536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Shape 1063"/>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MacOS &amp; Windows - The Less-Old Way</a:t>
            </a:r>
          </a:p>
          <a:p>
            <a:pPr marL="0" marR="0" lvl="0" indent="0" algn="ctr" rtl="0">
              <a:spcBef>
                <a:spcPts val="0"/>
              </a:spcBef>
              <a:spcAft>
                <a:spcPts val="0"/>
              </a:spcAft>
              <a:buSzPct val="25000"/>
              <a:buNone/>
            </a:pPr>
            <a:r>
              <a:rPr lang="en-US"/>
              <a:t>Use Docker Toolbox / Machine Locally</a:t>
            </a:r>
          </a:p>
        </p:txBody>
      </p:sp>
      <p:sp>
        <p:nvSpPr>
          <p:cNvPr id="1064" name="Shape 1064"/>
          <p:cNvSpPr txBox="1">
            <a:spLocks noGrp="1"/>
          </p:cNvSpPr>
          <p:nvPr>
            <p:ph idx="1"/>
          </p:nvPr>
        </p:nvSpPr>
        <p:spPr>
          <a:xfrm>
            <a:off x="457200" y="1830989"/>
            <a:ext cx="8229600" cy="4188812"/>
          </a:xfrm>
          <a:prstGeom prst="rect">
            <a:avLst/>
          </a:prstGeom>
          <a:noFill/>
          <a:ln>
            <a:noFill/>
          </a:ln>
        </p:spPr>
        <p:txBody>
          <a:bodyPr lIns="91425" tIns="45700" rIns="91425" bIns="45700" anchor="t" anchorCtr="0">
            <a:noAutofit/>
          </a:bodyPr>
          <a:lstStyle/>
          <a:p>
            <a:pPr marL="457200" marR="0" lvl="0" indent="-381000" algn="l" rtl="0">
              <a:spcBef>
                <a:spcPts val="0"/>
              </a:spcBef>
              <a:spcAft>
                <a:spcPts val="0"/>
              </a:spcAft>
              <a:buSzPct val="100000"/>
            </a:pPr>
            <a:r>
              <a:rPr lang="en-US" sz="2000" dirty="0"/>
              <a:t>Ideal for older Mac and Windows systems that do not meet the requirements of Docker for Mac or Docker for Windows.</a:t>
            </a:r>
          </a:p>
          <a:p>
            <a:pPr marL="0" marR="0" lvl="0" indent="0" algn="l" rtl="0">
              <a:spcBef>
                <a:spcPts val="0"/>
              </a:spcBef>
              <a:spcAft>
                <a:spcPts val="0"/>
              </a:spcAft>
              <a:buClr>
                <a:schemeClr val="dk1"/>
              </a:buClr>
              <a:buSzPct val="100000"/>
              <a:buNone/>
            </a:pPr>
            <a:endParaRPr lang="en-US" sz="2000" i="0" u="none" strike="noStrike" cap="none" dirty="0">
              <a:solidFill>
                <a:schemeClr val="dk1"/>
              </a:solidFill>
              <a:latin typeface="Calibri"/>
              <a:ea typeface="Calibri"/>
              <a:cs typeface="Calibri"/>
              <a:sym typeface="Calibri"/>
            </a:endParaRPr>
          </a:p>
          <a:p>
            <a:pPr marR="0" lvl="0" algn="l" rtl="0">
              <a:spcBef>
                <a:spcPts val="0"/>
              </a:spcBef>
              <a:spcAft>
                <a:spcPts val="0"/>
              </a:spcAft>
              <a:buSzPct val="100000"/>
              <a:buFont typeface="+mj-lt"/>
              <a:buAutoNum type="arabicPeriod"/>
            </a:pPr>
            <a:r>
              <a:rPr lang="en-US" sz="2000" i="0" u="none" strike="noStrike" cap="none" dirty="0">
                <a:solidFill>
                  <a:schemeClr val="dk1"/>
                </a:solidFill>
                <a:latin typeface="Calibri"/>
                <a:ea typeface="Calibri"/>
                <a:cs typeface="Calibri"/>
                <a:sym typeface="Calibri"/>
              </a:rPr>
              <a:t>Install</a:t>
            </a:r>
            <a:r>
              <a:rPr lang="en-US" sz="2000" b="0" i="0" u="none" strike="noStrike" cap="none" dirty="0">
                <a:solidFill>
                  <a:schemeClr val="dk1"/>
                </a:solidFill>
                <a:latin typeface="Calibri"/>
                <a:ea typeface="Calibri"/>
                <a:cs typeface="Calibri"/>
                <a:sym typeface="Calibri"/>
              </a:rPr>
              <a:t> </a:t>
            </a:r>
            <a:r>
              <a:rPr lang="en-US" sz="2000" dirty="0"/>
              <a:t>Docker Toolbox</a:t>
            </a:r>
            <a:r>
              <a:rPr lang="en-US" sz="2000" b="0" i="0" u="none" strike="noStrike" cap="none" dirty="0">
                <a:solidFill>
                  <a:schemeClr val="dk1"/>
                </a:solidFill>
                <a:latin typeface="Calibri"/>
                <a:ea typeface="Calibri"/>
                <a:cs typeface="Calibri"/>
                <a:sym typeface="Calibri"/>
              </a:rPr>
              <a:t> </a:t>
            </a:r>
            <a:r>
              <a:rPr lang="en-US" sz="2000" u="sng" dirty="0">
                <a:solidFill>
                  <a:schemeClr val="hlink"/>
                </a:solidFill>
                <a:hlinkClick r:id="rId3"/>
              </a:rPr>
              <a:t>https://docs.docker.com/toolbox/overview/</a:t>
            </a:r>
          </a:p>
          <a:p>
            <a:pPr marL="457200" marR="0" lvl="0" indent="-381000" algn="l" rtl="0">
              <a:spcBef>
                <a:spcPts val="0"/>
              </a:spcBef>
              <a:spcAft>
                <a:spcPts val="0"/>
              </a:spcAft>
              <a:buSzPct val="100000"/>
            </a:pPr>
            <a:r>
              <a:rPr lang="en-US" sz="2000" dirty="0"/>
              <a:t>This one step gets you:</a:t>
            </a:r>
          </a:p>
          <a:p>
            <a:pPr marL="914400" marR="0" lvl="1" indent="-381000" algn="l" rtl="0">
              <a:spcBef>
                <a:spcPts val="0"/>
              </a:spcBef>
              <a:spcAft>
                <a:spcPts val="0"/>
              </a:spcAft>
              <a:buSzPct val="100000"/>
              <a:buFont typeface="Wingdings" panose="05000000000000000000" pitchFamily="2" charset="2"/>
              <a:buChar char="Ø"/>
            </a:pPr>
            <a:r>
              <a:rPr lang="en-US" sz="2000" dirty="0"/>
              <a:t>Native Docker CLI client</a:t>
            </a:r>
          </a:p>
          <a:p>
            <a:pPr marL="914400" marR="0" lvl="1" indent="-381000" algn="l" rtl="0">
              <a:spcBef>
                <a:spcPts val="0"/>
              </a:spcBef>
              <a:spcAft>
                <a:spcPts val="0"/>
              </a:spcAft>
              <a:buSzPct val="100000"/>
              <a:buFont typeface="Wingdings" panose="05000000000000000000" pitchFamily="2" charset="2"/>
              <a:buChar char="Ø"/>
            </a:pPr>
            <a:r>
              <a:rPr lang="en-US" sz="2000" dirty="0" err="1"/>
              <a:t>VirtualBox</a:t>
            </a:r>
            <a:endParaRPr lang="en-US" sz="2000" dirty="0"/>
          </a:p>
          <a:p>
            <a:pPr marL="914400" marR="0" lvl="1" indent="-381000" algn="l" rtl="0">
              <a:spcBef>
                <a:spcPts val="0"/>
              </a:spcBef>
              <a:spcAft>
                <a:spcPts val="0"/>
              </a:spcAft>
              <a:buSzPct val="100000"/>
              <a:buFont typeface="Wingdings" panose="05000000000000000000" pitchFamily="2" charset="2"/>
              <a:buChar char="Ø"/>
            </a:pPr>
            <a:r>
              <a:rPr lang="en-US" sz="2000" dirty="0"/>
              <a:t>Docker Machine (which can</a:t>
            </a:r>
            <a:br>
              <a:rPr lang="en-US" sz="2000" dirty="0"/>
            </a:br>
            <a:r>
              <a:rPr lang="en-US" sz="2000" dirty="0"/>
              <a:t>bring up a local Linux VM</a:t>
            </a:r>
            <a:br>
              <a:rPr lang="en-US" sz="2000" dirty="0"/>
            </a:br>
            <a:r>
              <a:rPr lang="en-US" sz="2000" dirty="0"/>
              <a:t>using </a:t>
            </a:r>
            <a:r>
              <a:rPr lang="en-US" sz="2000" dirty="0" err="1"/>
              <a:t>VirtualBox</a:t>
            </a:r>
            <a:r>
              <a:rPr lang="en-US" sz="2000" dirty="0"/>
              <a:t>)</a:t>
            </a:r>
          </a:p>
          <a:p>
            <a:pPr marL="914400" marR="0" lvl="1" indent="-381000" algn="l" rtl="0">
              <a:spcBef>
                <a:spcPts val="0"/>
              </a:spcBef>
              <a:spcAft>
                <a:spcPts val="0"/>
              </a:spcAft>
              <a:buSzPct val="100000"/>
              <a:buFont typeface="Wingdings" panose="05000000000000000000" pitchFamily="2" charset="2"/>
              <a:buChar char="Ø"/>
            </a:pPr>
            <a:r>
              <a:rPr lang="en-US" sz="2000" dirty="0"/>
              <a:t>Docker Compose</a:t>
            </a:r>
          </a:p>
          <a:p>
            <a:pPr marL="914400" marR="0" lvl="1" indent="-381000" algn="l" rtl="0">
              <a:spcBef>
                <a:spcPts val="0"/>
              </a:spcBef>
              <a:spcAft>
                <a:spcPts val="0"/>
              </a:spcAft>
              <a:buSzPct val="100000"/>
              <a:buFont typeface="Wingdings" panose="05000000000000000000" pitchFamily="2" charset="2"/>
              <a:buChar char="Ø"/>
            </a:pPr>
            <a:r>
              <a:rPr lang="en-US" sz="2000" dirty="0" err="1"/>
              <a:t>Kitematic</a:t>
            </a:r>
            <a:r>
              <a:rPr lang="en-US" sz="2000" dirty="0"/>
              <a:t> (Docker GUI)</a:t>
            </a:r>
          </a:p>
          <a:p>
            <a:pPr marL="914400" marR="0" lvl="1" indent="-381000" algn="l" rtl="0">
              <a:spcBef>
                <a:spcPts val="0"/>
              </a:spcBef>
              <a:spcAft>
                <a:spcPts val="0"/>
              </a:spcAft>
              <a:buSzPct val="100000"/>
              <a:buFont typeface="Wingdings" panose="05000000000000000000" pitchFamily="2" charset="2"/>
              <a:buChar char="Ø"/>
            </a:pPr>
            <a:r>
              <a:rPr lang="en-US" sz="2000" dirty="0"/>
              <a:t>Docker </a:t>
            </a:r>
            <a:r>
              <a:rPr lang="en-US" sz="2000" dirty="0" err="1"/>
              <a:t>QuickStart</a:t>
            </a:r>
            <a:r>
              <a:rPr lang="en-US" sz="2000" dirty="0"/>
              <a:t> shell</a:t>
            </a:r>
          </a:p>
        </p:txBody>
      </p:sp>
      <p:pic>
        <p:nvPicPr>
          <p:cNvPr id="1065" name="Shape 1065"/>
          <p:cNvPicPr preferRelativeResize="0"/>
          <p:nvPr/>
        </p:nvPicPr>
        <p:blipFill>
          <a:blip r:embed="rId4">
            <a:alphaModFix/>
          </a:blip>
          <a:stretch>
            <a:fillRect/>
          </a:stretch>
        </p:blipFill>
        <p:spPr>
          <a:xfrm>
            <a:off x="4876800" y="2496075"/>
            <a:ext cx="4209525" cy="42095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Shape 1070"/>
          <p:cNvSpPr txBox="1">
            <a:spLocks noGrp="1"/>
          </p:cNvSpPr>
          <p:nvPr>
            <p:ph type="title"/>
          </p:nvPr>
        </p:nvSpPr>
        <p:spPr/>
        <p:txBody>
          <a:bodyPr/>
          <a:lstStyle/>
          <a:p>
            <a:pPr lvl="0"/>
            <a:r>
              <a:rPr lang="en-US"/>
              <a:t>MacOS &amp; Windows - The New Way</a:t>
            </a:r>
          </a:p>
          <a:p>
            <a:pPr lvl="0"/>
            <a:r>
              <a:rPr lang="en-US"/>
              <a:t>Docker for Mac / Docker for Windows</a:t>
            </a:r>
          </a:p>
        </p:txBody>
      </p:sp>
      <p:sp>
        <p:nvSpPr>
          <p:cNvPr id="1071" name="Shape 1071"/>
          <p:cNvSpPr txBox="1">
            <a:spLocks noGrp="1"/>
          </p:cNvSpPr>
          <p:nvPr>
            <p:ph idx="1"/>
          </p:nvPr>
        </p:nvSpPr>
        <p:spPr>
          <a:xfrm>
            <a:off x="400050" y="1747837"/>
            <a:ext cx="5467350" cy="4652963"/>
          </a:xfrm>
        </p:spPr>
        <p:txBody>
          <a:bodyPr>
            <a:normAutofit fontScale="70000" lnSpcReduction="20000"/>
          </a:bodyPr>
          <a:lstStyle/>
          <a:p>
            <a:pPr>
              <a:lnSpc>
                <a:spcPct val="120000"/>
              </a:lnSpc>
            </a:pPr>
            <a:r>
              <a:rPr lang="en-US" dirty="0"/>
              <a:t>Simple one-step install</a:t>
            </a:r>
          </a:p>
          <a:p>
            <a:pPr>
              <a:lnSpc>
                <a:spcPct val="120000"/>
              </a:lnSpc>
            </a:pPr>
            <a:r>
              <a:rPr lang="en-US" dirty="0"/>
              <a:t>Docker for Mac requires Mac OS 10.11 or newer running on 2010 or newer Mac hardware</a:t>
            </a:r>
          </a:p>
          <a:p>
            <a:pPr>
              <a:lnSpc>
                <a:spcPct val="120000"/>
              </a:lnSpc>
            </a:pPr>
            <a:r>
              <a:rPr lang="en-US" dirty="0"/>
              <a:t>Docker for Windows requires 64bit Windows 10 Pro Enterprise and Education and Microsoft Hyper-V</a:t>
            </a:r>
          </a:p>
          <a:p>
            <a:pPr>
              <a:lnSpc>
                <a:spcPct val="120000"/>
              </a:lnSpc>
            </a:pPr>
            <a:r>
              <a:rPr lang="en-US" dirty="0"/>
              <a:t>Both tools provide the full Docker</a:t>
            </a:r>
            <a:br>
              <a:rPr lang="en-US" dirty="0"/>
            </a:br>
            <a:r>
              <a:rPr lang="en-US" dirty="0"/>
              <a:t>environment as well as a convenient</a:t>
            </a:r>
            <a:br>
              <a:rPr lang="en-US" dirty="0"/>
            </a:br>
            <a:r>
              <a:rPr lang="en-US" dirty="0"/>
              <a:t>GUI for managing volumes,</a:t>
            </a:r>
            <a:br>
              <a:rPr lang="en-US" dirty="0"/>
            </a:br>
            <a:r>
              <a:rPr lang="en-US" dirty="0"/>
              <a:t>utilization, and networking</a:t>
            </a:r>
          </a:p>
          <a:p>
            <a:pPr>
              <a:lnSpc>
                <a:spcPct val="120000"/>
              </a:lnSpc>
            </a:pPr>
            <a:r>
              <a:rPr lang="en-US" dirty="0"/>
              <a:t>Under the hood, it’s </a:t>
            </a:r>
            <a:r>
              <a:rPr lang="en-US" dirty="0" err="1"/>
              <a:t>docker</a:t>
            </a:r>
            <a:r>
              <a:rPr lang="en-US" dirty="0"/>
              <a:t>-machine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3124200"/>
            <a:ext cx="2989352" cy="19050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Shape 1077"/>
          <p:cNvSpPr txBox="1">
            <a:spLocks noGrp="1"/>
          </p:cNvSpPr>
          <p:nvPr>
            <p:ph type="title"/>
          </p:nvPr>
        </p:nvSpPr>
        <p:spPr/>
        <p:txBody>
          <a:bodyPr/>
          <a:lstStyle/>
          <a:p>
            <a:pPr lvl="0"/>
            <a:r>
              <a:rPr lang="en-US"/>
              <a:t>Docker Machine -</a:t>
            </a:r>
          </a:p>
          <a:p>
            <a:pPr lvl="0"/>
            <a:r>
              <a:rPr lang="en-US"/>
              <a:t>Docker Engine Provisioning</a:t>
            </a:r>
          </a:p>
        </p:txBody>
      </p:sp>
      <p:sp>
        <p:nvSpPr>
          <p:cNvPr id="1078" name="Shape 1078"/>
          <p:cNvSpPr txBox="1">
            <a:spLocks noGrp="1"/>
          </p:cNvSpPr>
          <p:nvPr>
            <p:ph idx="1"/>
          </p:nvPr>
        </p:nvSpPr>
        <p:spPr>
          <a:xfrm>
            <a:off x="609600" y="1747837"/>
            <a:ext cx="7886700" cy="4406725"/>
          </a:xfrm>
        </p:spPr>
        <p:txBody>
          <a:bodyPr>
            <a:normAutofit fontScale="55000" lnSpcReduction="20000"/>
          </a:bodyPr>
          <a:lstStyle/>
          <a:p>
            <a:pPr lvl="0">
              <a:lnSpc>
                <a:spcPct val="120000"/>
              </a:lnSpc>
            </a:pPr>
            <a:r>
              <a:rPr lang="en-US" dirty="0"/>
              <a:t>Machine lets you create Docker hosts on your computer, on cloud providers, and inside your own data center. It creates servers, installs Docker on them, then configures the Docker client to talk to them. It also can provision Swarm clusters.</a:t>
            </a:r>
          </a:p>
          <a:p>
            <a:pPr lvl="0">
              <a:lnSpc>
                <a:spcPct val="120000"/>
              </a:lnSpc>
            </a:pPr>
            <a:r>
              <a:rPr lang="en-US" dirty="0">
                <a:sym typeface="Consolas"/>
              </a:rPr>
              <a:t>$ </a:t>
            </a:r>
            <a:r>
              <a:rPr lang="en-US" dirty="0" err="1">
                <a:sym typeface="Consolas"/>
              </a:rPr>
              <a:t>docker</a:t>
            </a:r>
            <a:r>
              <a:rPr lang="en-US" dirty="0">
                <a:sym typeface="Consolas"/>
              </a:rPr>
              <a:t>-machine create \</a:t>
            </a:r>
            <a:br>
              <a:rPr lang="en-US" dirty="0">
                <a:sym typeface="Consolas"/>
              </a:rPr>
            </a:br>
            <a:r>
              <a:rPr lang="en-US" dirty="0">
                <a:sym typeface="Consolas"/>
              </a:rPr>
              <a:t>-d </a:t>
            </a:r>
            <a:r>
              <a:rPr lang="en-US" dirty="0" err="1">
                <a:sym typeface="Consolas"/>
              </a:rPr>
              <a:t>virtualbox</a:t>
            </a:r>
            <a:r>
              <a:rPr lang="en-US" dirty="0">
                <a:sym typeface="Consolas"/>
              </a:rPr>
              <a:t> default</a:t>
            </a:r>
          </a:p>
          <a:p>
            <a:pPr lvl="0">
              <a:lnSpc>
                <a:spcPct val="120000"/>
              </a:lnSpc>
            </a:pPr>
            <a:r>
              <a:rPr lang="en-US" dirty="0">
                <a:sym typeface="Consolas"/>
              </a:rPr>
              <a:t>$ </a:t>
            </a:r>
            <a:r>
              <a:rPr lang="en-US" dirty="0" err="1">
                <a:sym typeface="Consolas"/>
              </a:rPr>
              <a:t>docker</a:t>
            </a:r>
            <a:r>
              <a:rPr lang="en-US" dirty="0">
                <a:sym typeface="Consolas"/>
              </a:rPr>
              <a:t>-machine create \</a:t>
            </a:r>
            <a:br>
              <a:rPr lang="en-US" dirty="0">
                <a:sym typeface="Consolas"/>
              </a:rPr>
            </a:br>
            <a:r>
              <a:rPr lang="en-US" dirty="0">
                <a:sym typeface="Consolas"/>
              </a:rPr>
              <a:t>-d </a:t>
            </a:r>
            <a:r>
              <a:rPr lang="en-US" dirty="0" err="1">
                <a:sym typeface="Consolas"/>
              </a:rPr>
              <a:t>digitalocean</a:t>
            </a:r>
            <a:r>
              <a:rPr lang="en-US" dirty="0">
                <a:sym typeface="Consolas"/>
              </a:rPr>
              <a:t> \</a:t>
            </a:r>
            <a:br>
              <a:rPr lang="en-US" dirty="0">
                <a:sym typeface="Consolas"/>
              </a:rPr>
            </a:br>
            <a:r>
              <a:rPr lang="en-US" dirty="0">
                <a:sym typeface="Consolas"/>
              </a:rPr>
              <a:t>--</a:t>
            </a:r>
            <a:r>
              <a:rPr lang="en-US" dirty="0" err="1">
                <a:sym typeface="Consolas"/>
              </a:rPr>
              <a:t>digitalocean</a:t>
            </a:r>
            <a:r>
              <a:rPr lang="en-US" dirty="0">
                <a:sym typeface="Consolas"/>
              </a:rPr>
              <a:t>-access-token </a:t>
            </a:r>
            <a:r>
              <a:rPr lang="en-US" dirty="0" err="1">
                <a:sym typeface="Consolas"/>
              </a:rPr>
              <a:t>xxxxx</a:t>
            </a:r>
            <a:r>
              <a:rPr lang="en-US" dirty="0">
                <a:sym typeface="Consolas"/>
              </a:rPr>
              <a:t> \</a:t>
            </a:r>
            <a:br>
              <a:rPr lang="en-US" dirty="0">
                <a:sym typeface="Consolas"/>
              </a:rPr>
            </a:br>
            <a:r>
              <a:rPr lang="en-US" dirty="0" err="1">
                <a:sym typeface="Consolas"/>
              </a:rPr>
              <a:t>docker</a:t>
            </a:r>
            <a:r>
              <a:rPr lang="en-US" dirty="0">
                <a:sym typeface="Consolas"/>
              </a:rPr>
              <a:t>-sandbox</a:t>
            </a:r>
          </a:p>
          <a:p>
            <a:pPr lvl="0">
              <a:lnSpc>
                <a:spcPct val="120000"/>
              </a:lnSpc>
            </a:pPr>
            <a:r>
              <a:rPr lang="en-US" dirty="0">
                <a:sym typeface="Consolas"/>
              </a:rPr>
              <a:t>$ </a:t>
            </a:r>
            <a:r>
              <a:rPr lang="en-US" dirty="0" err="1">
                <a:sym typeface="Consolas"/>
              </a:rPr>
              <a:t>docker</a:t>
            </a:r>
            <a:r>
              <a:rPr lang="en-US" dirty="0">
                <a:sym typeface="Consolas"/>
              </a:rPr>
              <a:t>-machine create -d amazonec2 \ --amazonec2-access-key AKI******* \ --amazonec2-secret-key 8T93C******* \</a:t>
            </a:r>
            <a:br>
              <a:rPr lang="en-US" dirty="0">
                <a:sym typeface="Consolas"/>
              </a:rPr>
            </a:br>
            <a:r>
              <a:rPr lang="en-US" dirty="0" err="1">
                <a:sym typeface="Consolas"/>
              </a:rPr>
              <a:t>aws</a:t>
            </a:r>
            <a:r>
              <a:rPr lang="en-US" dirty="0">
                <a:sym typeface="Consolas"/>
              </a:rPr>
              <a:t>-sandbox</a:t>
            </a:r>
          </a:p>
          <a:p>
            <a:pPr lvl="0">
              <a:lnSpc>
                <a:spcPct val="120000"/>
              </a:lnSpc>
            </a:pPr>
            <a:r>
              <a:rPr lang="en-US" dirty="0">
                <a:sym typeface="Consolas"/>
              </a:rPr>
              <a:t>Local and Cloud drivers available</a:t>
            </a:r>
          </a:p>
        </p:txBody>
      </p:sp>
      <p:pic>
        <p:nvPicPr>
          <p:cNvPr id="1079" name="Shape 1079"/>
          <p:cNvPicPr preferRelativeResize="0"/>
          <p:nvPr/>
        </p:nvPicPr>
        <p:blipFill>
          <a:blip r:embed="rId3">
            <a:alphaModFix/>
          </a:blip>
          <a:stretch>
            <a:fillRect/>
          </a:stretch>
        </p:blipFill>
        <p:spPr>
          <a:xfrm>
            <a:off x="6496050" y="3001787"/>
            <a:ext cx="2647950" cy="31527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Shape 1084"/>
          <p:cNvSpPr txBox="1">
            <a:spLocks noGrp="1"/>
          </p:cNvSpPr>
          <p:nvPr>
            <p:ph type="title"/>
          </p:nvPr>
        </p:nvSpPr>
        <p:spPr/>
        <p:txBody>
          <a:bodyPr>
            <a:normAutofit fontScale="90000"/>
          </a:bodyPr>
          <a:lstStyle/>
          <a:p>
            <a:pPr lvl="0"/>
            <a:r>
              <a:rPr lang="en-US"/>
              <a:t>New in Docker for Windows / Docker 1.13</a:t>
            </a:r>
          </a:p>
          <a:p>
            <a:pPr lvl="0"/>
            <a:r>
              <a:rPr lang="en-US"/>
              <a:t>Native Windows Containers</a:t>
            </a:r>
          </a:p>
        </p:txBody>
      </p:sp>
      <p:sp>
        <p:nvSpPr>
          <p:cNvPr id="1085" name="Shape 1085"/>
          <p:cNvSpPr txBox="1">
            <a:spLocks noGrp="1"/>
          </p:cNvSpPr>
          <p:nvPr>
            <p:ph idx="1"/>
          </p:nvPr>
        </p:nvSpPr>
        <p:spPr/>
        <p:txBody>
          <a:bodyPr>
            <a:normAutofit fontScale="92500" lnSpcReduction="10000"/>
          </a:bodyPr>
          <a:lstStyle/>
          <a:p>
            <a:pPr lvl="0"/>
            <a:r>
              <a:rPr lang="en-US"/>
              <a:t>Certain very new versions of “Windows 10 Pro Enterprise and Education” and “Windows Server 2016” now have Windows kernels that support containerization and can be used to run native Windows Containers that run Windows applications in a container environment</a:t>
            </a:r>
          </a:p>
          <a:p>
            <a:pPr lvl="0"/>
            <a:r>
              <a:rPr lang="en-US"/>
              <a:t>Requires Docker for Windows, and supports shared-kernel (“Windows Server Containers”) and VM-based (“Hyper-V Containers”)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Security </a:t>
            </a:r>
          </a:p>
        </p:txBody>
      </p:sp>
      <p:sp>
        <p:nvSpPr>
          <p:cNvPr id="7" name="Text Placeholder 6"/>
          <p:cNvSpPr>
            <a:spLocks noGrp="1"/>
          </p:cNvSpPr>
          <p:nvPr>
            <p:ph type="body" idx="1"/>
          </p:nvPr>
        </p:nvSpPr>
        <p:spPr/>
        <p:txBody>
          <a:bodyPr>
            <a:normAutofit/>
          </a:bodyPr>
          <a:lstStyle/>
          <a:p>
            <a:r>
              <a:rPr lang="en-US" dirty="0"/>
              <a:t>Part 7</a:t>
            </a:r>
          </a:p>
          <a:p>
            <a:endParaRPr lang="en-US" dirty="0"/>
          </a:p>
          <a:p>
            <a:endParaRPr lang="en-US" dirty="0"/>
          </a:p>
        </p:txBody>
      </p:sp>
    </p:spTree>
    <p:extLst>
      <p:ext uri="{BB962C8B-B14F-4D97-AF65-F5344CB8AC3E}">
        <p14:creationId xmlns:p14="http://schemas.microsoft.com/office/powerpoint/2010/main" val="42927865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p:txBody>
          <a:bodyPr/>
          <a:lstStyle/>
          <a:p>
            <a:pPr lvl="0"/>
            <a:r>
              <a:rPr lang="en-US">
                <a:sym typeface="Calibri"/>
              </a:rPr>
              <a:t>Security For Docker Images</a:t>
            </a:r>
          </a:p>
        </p:txBody>
      </p:sp>
      <p:sp>
        <p:nvSpPr>
          <p:cNvPr id="1099" name="Shape 1099"/>
          <p:cNvSpPr txBox="1">
            <a:spLocks noGrp="1"/>
          </p:cNvSpPr>
          <p:nvPr>
            <p:ph idx="1"/>
          </p:nvPr>
        </p:nvSpPr>
        <p:spPr/>
        <p:txBody>
          <a:bodyPr>
            <a:normAutofit/>
          </a:bodyPr>
          <a:lstStyle/>
          <a:p>
            <a:pPr lvl="0"/>
            <a:r>
              <a:rPr lang="en-US" sz="1900" dirty="0">
                <a:sym typeface="Calibri"/>
              </a:rPr>
              <a:t>Secure Registry/Mirror Access </a:t>
            </a:r>
          </a:p>
          <a:p>
            <a:pPr lvl="0"/>
            <a:r>
              <a:rPr lang="en-US" sz="1900" dirty="0"/>
              <a:t>Getting trustworthy images</a:t>
            </a:r>
            <a:r>
              <a:rPr lang="en-US" sz="1900" dirty="0">
                <a:sym typeface="Calibri"/>
              </a:rPr>
              <a:t> </a:t>
            </a:r>
          </a:p>
          <a:p>
            <a:pPr lvl="1">
              <a:buFont typeface="Wingdings" panose="05000000000000000000" pitchFamily="2" charset="2"/>
              <a:buChar char="Ø"/>
            </a:pPr>
            <a:r>
              <a:rPr lang="en-US" sz="1900" dirty="0">
                <a:sym typeface="Calibri"/>
              </a:rPr>
              <a:t>Trusted sources</a:t>
            </a:r>
          </a:p>
          <a:p>
            <a:pPr lvl="2">
              <a:buFont typeface="Arial" panose="020B0604020202020204" pitchFamily="34" charset="0"/>
              <a:buChar char="•"/>
            </a:pPr>
            <a:r>
              <a:rPr lang="en-US" sz="1900" dirty="0" err="1">
                <a:sym typeface="Calibri"/>
              </a:rPr>
              <a:t>docker</a:t>
            </a:r>
            <a:r>
              <a:rPr lang="en-US" sz="1900" dirty="0">
                <a:sym typeface="Calibri"/>
              </a:rPr>
              <a:t> hub / </a:t>
            </a:r>
            <a:r>
              <a:rPr lang="en-US" sz="1900" dirty="0" err="1">
                <a:sym typeface="Calibri"/>
              </a:rPr>
              <a:t>dock</a:t>
            </a:r>
            <a:r>
              <a:rPr lang="en-US" sz="1900" dirty="0" err="1"/>
              <a:t>er</a:t>
            </a:r>
            <a:r>
              <a:rPr lang="en-US" sz="1900" dirty="0"/>
              <a:t> store</a:t>
            </a:r>
          </a:p>
          <a:p>
            <a:pPr lvl="3">
              <a:buFont typeface="Wingdings" panose="05000000000000000000" pitchFamily="2" charset="2"/>
              <a:buChar char="v"/>
            </a:pPr>
            <a:r>
              <a:rPr lang="en-US" sz="1900" dirty="0"/>
              <a:t>official images</a:t>
            </a:r>
          </a:p>
          <a:p>
            <a:pPr lvl="3">
              <a:buFont typeface="Wingdings" panose="05000000000000000000" pitchFamily="2" charset="2"/>
              <a:buChar char="v"/>
            </a:pPr>
            <a:r>
              <a:rPr lang="en-US" sz="1900" dirty="0"/>
              <a:t>pull by digest</a:t>
            </a:r>
          </a:p>
          <a:p>
            <a:pPr lvl="2">
              <a:buFont typeface="Arial" panose="020B0604020202020204" pitchFamily="34" charset="0"/>
              <a:buChar char="•"/>
            </a:pPr>
            <a:r>
              <a:rPr lang="en-US" sz="1900" dirty="0">
                <a:sym typeface="Calibri"/>
              </a:rPr>
              <a:t>private registry</a:t>
            </a:r>
          </a:p>
          <a:p>
            <a:pPr lvl="1">
              <a:buFont typeface="Wingdings" panose="05000000000000000000" pitchFamily="2" charset="2"/>
              <a:buChar char="Ø"/>
            </a:pPr>
            <a:r>
              <a:rPr lang="en-US" sz="1900" dirty="0">
                <a:sym typeface="Calibri"/>
              </a:rPr>
              <a:t>Building secure</a:t>
            </a:r>
          </a:p>
          <a:p>
            <a:pPr lvl="0"/>
            <a:r>
              <a:rPr lang="en-US" sz="1900" dirty="0"/>
              <a:t>Docker Content Security</a:t>
            </a:r>
          </a:p>
          <a:p>
            <a:pPr lvl="1">
              <a:buFont typeface="Wingdings" panose="05000000000000000000" pitchFamily="2" charset="2"/>
              <a:buChar char="Ø"/>
            </a:pPr>
            <a:r>
              <a:rPr lang="en-US" sz="1900" dirty="0">
                <a:sym typeface="Calibri"/>
              </a:rPr>
              <a:t>Docker Notary</a:t>
            </a:r>
          </a:p>
          <a:p>
            <a:pPr lvl="2">
              <a:buFont typeface="Arial" panose="020B0604020202020204" pitchFamily="34" charset="0"/>
              <a:buChar char="•"/>
            </a:pPr>
            <a:r>
              <a:rPr lang="en-US" sz="1900" dirty="0"/>
              <a:t>Digitally signed images</a:t>
            </a:r>
          </a:p>
          <a:p>
            <a:pPr lvl="3">
              <a:buFont typeface="Wingdings" panose="05000000000000000000" pitchFamily="2" charset="2"/>
              <a:buChar char="v"/>
            </a:pPr>
            <a:r>
              <a:rPr lang="en-US" sz="1900" dirty="0">
                <a:sym typeface="Calibri"/>
              </a:rPr>
              <a:t>"only signed content in production" </a:t>
            </a:r>
          </a:p>
          <a:p>
            <a:pPr lvl="2">
              <a:buFont typeface="Arial" panose="020B0604020202020204" pitchFamily="34" charset="0"/>
              <a:buChar char="•"/>
            </a:pPr>
            <a:r>
              <a:rPr lang="en-US" sz="1900" dirty="0" err="1">
                <a:sym typeface="Calibri"/>
              </a:rPr>
              <a:t>Yubico</a:t>
            </a:r>
            <a:r>
              <a:rPr lang="en-US" sz="1900" dirty="0">
                <a:sym typeface="Calibri"/>
              </a:rPr>
              <a:t> Keys</a:t>
            </a:r>
            <a:r>
              <a:rPr lang="en-US" sz="1900" dirty="0"/>
              <a:t> can be used for code signing</a:t>
            </a:r>
          </a:p>
          <a:p>
            <a:pPr lvl="0"/>
            <a:endParaRPr lang="en-US" dirty="0">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2" name="Shape 202"/>
          <p:cNvSpPr txBox="1"/>
          <p:nvPr/>
        </p:nvSpPr>
        <p:spPr>
          <a:xfrm>
            <a:off x="3810000" y="1618208"/>
            <a:ext cx="4876799" cy="4154983"/>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endParaRPr lang="en-US" sz="2400" dirty="0">
              <a:solidFill>
                <a:schemeClr val="dk1"/>
              </a:solidFill>
              <a:latin typeface="Arial"/>
              <a:ea typeface="Arial"/>
              <a:cs typeface="Arial"/>
              <a:sym typeface="Arial"/>
            </a:endParaRPr>
          </a:p>
        </p:txBody>
      </p:sp>
      <p:sp>
        <p:nvSpPr>
          <p:cNvPr id="200" name="Shape 200"/>
          <p:cNvSpPr txBox="1">
            <a:spLocks noGrp="1"/>
          </p:cNvSpPr>
          <p:nvPr>
            <p:ph type="title"/>
          </p:nvPr>
        </p:nvSpPr>
        <p:spPr/>
        <p:txBody>
          <a:bodyPr/>
          <a:lstStyle/>
          <a:p>
            <a:pPr lvl="0"/>
            <a:r>
              <a:rPr lang="en-US">
                <a:sym typeface="Calibri"/>
              </a:rPr>
              <a:t>Containers as a Solution</a:t>
            </a:r>
          </a:p>
        </p:txBody>
      </p:sp>
      <p:pic>
        <p:nvPicPr>
          <p:cNvPr id="201" name="Shape 201"/>
          <p:cNvPicPr preferRelativeResize="0">
            <a:picLocks noGrp="1"/>
          </p:cNvPicPr>
          <p:nvPr>
            <p:ph sz="half" idx="1"/>
          </p:nvPr>
        </p:nvPicPr>
        <p:blipFill rotWithShape="1">
          <a:blip r:embed="rId3">
            <a:alphaModFix/>
          </a:blip>
          <a:stretch/>
        </p:blipFill>
        <p:spPr>
          <a:xfrm>
            <a:off x="762000" y="2362200"/>
            <a:ext cx="3181350" cy="3028950"/>
          </a:xfrm>
        </p:spPr>
      </p:pic>
      <p:sp>
        <p:nvSpPr>
          <p:cNvPr id="6" name="Content Placeholder 5"/>
          <p:cNvSpPr>
            <a:spLocks noGrp="1"/>
          </p:cNvSpPr>
          <p:nvPr>
            <p:ph sz="half" idx="2"/>
          </p:nvPr>
        </p:nvSpPr>
        <p:spPr/>
        <p:txBody>
          <a:bodyPr>
            <a:normAutofit fontScale="70000" lnSpcReduction="20000"/>
          </a:bodyPr>
          <a:lstStyle/>
          <a:p>
            <a:pPr>
              <a:lnSpc>
                <a:spcPct val="120000"/>
              </a:lnSpc>
            </a:pPr>
            <a:r>
              <a:rPr lang="en-US" dirty="0"/>
              <a:t>Packages up software binaries and dependencies </a:t>
            </a:r>
          </a:p>
          <a:p>
            <a:pPr>
              <a:lnSpc>
                <a:spcPct val="120000"/>
              </a:lnSpc>
            </a:pPr>
            <a:r>
              <a:rPr lang="en-US" dirty="0"/>
              <a:t>Isolates software from each other </a:t>
            </a:r>
          </a:p>
          <a:p>
            <a:pPr>
              <a:lnSpc>
                <a:spcPct val="120000"/>
              </a:lnSpc>
            </a:pPr>
            <a:r>
              <a:rPr lang="en-US" dirty="0"/>
              <a:t>Container is a standard format </a:t>
            </a:r>
          </a:p>
          <a:p>
            <a:pPr>
              <a:lnSpc>
                <a:spcPct val="120000"/>
              </a:lnSpc>
            </a:pPr>
            <a:r>
              <a:rPr lang="en-US" dirty="0"/>
              <a:t>Easily portable across environment </a:t>
            </a:r>
          </a:p>
          <a:p>
            <a:pPr>
              <a:lnSpc>
                <a:spcPct val="120000"/>
              </a:lnSpc>
            </a:pPr>
            <a:r>
              <a:rPr lang="en-US" dirty="0"/>
              <a:t>Allows ecosystem to develop around its standard </a:t>
            </a:r>
          </a:p>
          <a:p>
            <a:pPr>
              <a:lnSpc>
                <a:spcPct val="120000"/>
              </a:lnSpc>
            </a:pPr>
            <a:endParaRPr 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5" name="Shape 110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Content Trust</a:t>
            </a:r>
          </a:p>
          <a:p>
            <a:pPr lvl="0" algn="l" rtl="0">
              <a:spcBef>
                <a:spcPts val="0"/>
              </a:spcBef>
              <a:buNone/>
            </a:pPr>
            <a:endParaRPr sz="4000" dirty="0">
              <a:solidFill>
                <a:srgbClr val="E36C09"/>
              </a:solidFill>
            </a:endParaRPr>
          </a:p>
        </p:txBody>
      </p:sp>
      <p:sp>
        <p:nvSpPr>
          <p:cNvPr id="1104" name="Shape 1104"/>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learn how to enable Docker Content Trust and sign images.</a:t>
            </a:r>
          </a:p>
          <a:p>
            <a:pPr marL="0" lvl="0" indent="0" rtl="0">
              <a:spcBef>
                <a:spcPts val="0"/>
              </a:spcBef>
              <a:buNone/>
            </a:pPr>
            <a:endParaRPr sz="1800" dirty="0"/>
          </a:p>
          <a:p>
            <a:pPr marL="0" lvl="0" indent="0">
              <a:spcBef>
                <a:spcPts val="0"/>
              </a:spcBef>
              <a:buNone/>
            </a:pPr>
            <a:r>
              <a:rPr lang="en-US" sz="1800" u="sng" dirty="0">
                <a:solidFill>
                  <a:schemeClr val="hlink"/>
                </a:solidFill>
                <a:hlinkClick r:id="rId3"/>
              </a:rPr>
              <a:t>https://github.com/techtown-training/docker-bootcamp/blob/master/exercise/exercise7.1-docker-security.md</a:t>
            </a:r>
          </a:p>
          <a:p>
            <a:pPr marL="0" lvl="0" indent="0">
              <a:spcBef>
                <a:spcPts val="0"/>
              </a:spcBef>
              <a:buNone/>
            </a:pPr>
            <a:endParaRPr lang="en-US" sz="1800" u="sng" dirty="0">
              <a:solidFill>
                <a:schemeClr val="hlink"/>
              </a:solidFill>
              <a:hlinkClick r:id="rId3"/>
            </a:endParaRPr>
          </a:p>
          <a:p>
            <a:pPr marL="0" lvl="0" indent="0" rtl="0">
              <a:spcBef>
                <a:spcPts val="0"/>
              </a:spcBef>
              <a:buNone/>
            </a:pPr>
            <a:r>
              <a:rPr lang="en-US" sz="1800" dirty="0"/>
              <a:t> </a:t>
            </a:r>
          </a:p>
          <a:p>
            <a:pPr marL="0" lvl="0" indent="0" rtl="0">
              <a:spcBef>
                <a:spcPts val="0"/>
              </a:spcBef>
              <a:buNone/>
            </a:pPr>
            <a:r>
              <a:rPr lang="en-US" sz="1800" dirty="0"/>
              <a:t>(Step 3.4 requires an active Docker Hub account… easy to acquire with just an email address.)</a:t>
            </a:r>
          </a:p>
        </p:txBody>
      </p:sp>
      <p:grpSp>
        <p:nvGrpSpPr>
          <p:cNvPr id="1106" name="Shape 1106"/>
          <p:cNvGrpSpPr/>
          <p:nvPr/>
        </p:nvGrpSpPr>
        <p:grpSpPr>
          <a:xfrm>
            <a:off x="152400" y="762000"/>
            <a:ext cx="6705600" cy="1066800"/>
            <a:chOff x="457200" y="2971800"/>
            <a:chExt cx="4572000" cy="1066800"/>
          </a:xfrm>
        </p:grpSpPr>
        <p:pic>
          <p:nvPicPr>
            <p:cNvPr id="1107" name="Shape 1107"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08" name="Shape 110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7.1 CLASSROOM WORK</a:t>
              </a:r>
            </a:p>
          </p:txBody>
        </p:sp>
        <p:cxnSp>
          <p:nvCxnSpPr>
            <p:cNvPr id="1109" name="Shape 110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10" name="Shape 111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Bench Security</a:t>
            </a:r>
          </a:p>
        </p:txBody>
      </p:sp>
      <p:pic>
        <p:nvPicPr>
          <p:cNvPr id="1116" name="Shape 1116"/>
          <p:cNvPicPr preferRelativeResize="0">
            <a:picLocks noGrp="1"/>
          </p:cNvPicPr>
          <p:nvPr>
            <p:ph idx="1"/>
          </p:nvPr>
        </p:nvPicPr>
        <p:blipFill rotWithShape="1">
          <a:blip r:embed="rId3">
            <a:alphaModFix/>
          </a:blip>
          <a:srcRect/>
          <a:stretch/>
        </p:blipFill>
        <p:spPr>
          <a:xfrm>
            <a:off x="4843750" y="1447800"/>
            <a:ext cx="3843050" cy="4525961"/>
          </a:xfrm>
          <a:prstGeom prst="rect">
            <a:avLst/>
          </a:prstGeom>
          <a:noFill/>
          <a:ln>
            <a:noFill/>
          </a:ln>
        </p:spPr>
      </p:pic>
      <p:sp>
        <p:nvSpPr>
          <p:cNvPr id="1117" name="Shape 1117"/>
          <p:cNvSpPr txBox="1"/>
          <p:nvPr/>
        </p:nvSpPr>
        <p:spPr>
          <a:xfrm>
            <a:off x="609600" y="1550100"/>
            <a:ext cx="4038600" cy="2031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mn-lt"/>
                <a:ea typeface="Arial"/>
                <a:cs typeface="Arial"/>
                <a:sym typeface="Arial"/>
              </a:rPr>
              <a:t>Docker Bench is an automated script that checks for dozens of best-practices around deploying Docker in production</a:t>
            </a:r>
          </a:p>
          <a:p>
            <a:pPr marL="0" marR="0" lvl="0" indent="0" algn="l" rtl="0">
              <a:spcBef>
                <a:spcPts val="0"/>
              </a:spcBef>
              <a:spcAft>
                <a:spcPts val="0"/>
              </a:spcAft>
              <a:buNone/>
            </a:pPr>
            <a:endParaRPr sz="18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1800" b="1" u="sng" dirty="0">
                <a:solidFill>
                  <a:schemeClr val="hlink"/>
                </a:solidFill>
                <a:latin typeface="+mn-lt"/>
                <a:ea typeface="Arial"/>
                <a:cs typeface="Arial"/>
                <a:sym typeface="Arial"/>
                <a:hlinkClick r:id="rId4"/>
              </a:rPr>
              <a:t>https://github.com/docker/docker-bench-security</a:t>
            </a:r>
          </a:p>
        </p:txBody>
      </p:sp>
      <p:sp>
        <p:nvSpPr>
          <p:cNvPr id="1118" name="Shape 1118"/>
          <p:cNvSpPr txBox="1"/>
          <p:nvPr/>
        </p:nvSpPr>
        <p:spPr>
          <a:xfrm>
            <a:off x="609600" y="3727500"/>
            <a:ext cx="4038600" cy="221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mn-lt"/>
                <a:sym typeface="Arial"/>
              </a:rPr>
              <a:t>Run with the following command (available at the </a:t>
            </a:r>
            <a:r>
              <a:rPr lang="en-US" sz="1800" b="1" dirty="0" err="1">
                <a:solidFill>
                  <a:schemeClr val="dk1"/>
                </a:solidFill>
                <a:latin typeface="+mn-lt"/>
                <a:sym typeface="Arial"/>
              </a:rPr>
              <a:t>github</a:t>
            </a:r>
            <a:r>
              <a:rPr lang="en-US" sz="1800" b="1" dirty="0">
                <a:solidFill>
                  <a:schemeClr val="dk1"/>
                </a:solidFill>
                <a:latin typeface="+mn-lt"/>
                <a:sym typeface="Arial"/>
              </a:rPr>
              <a:t> page above)</a:t>
            </a:r>
          </a:p>
          <a:p>
            <a:pPr marL="0" marR="0" lvl="0" indent="0" algn="l" rtl="0">
              <a:spcBef>
                <a:spcPts val="0"/>
              </a:spcBef>
              <a:spcAft>
                <a:spcPts val="0"/>
              </a:spcAft>
              <a:buNone/>
            </a:pPr>
            <a:endParaRPr sz="1800" b="1" dirty="0">
              <a:solidFill>
                <a:schemeClr val="dk1"/>
              </a:solidFill>
              <a:latin typeface="+mn-lt"/>
              <a:sym typeface="Arial"/>
            </a:endParaRPr>
          </a:p>
          <a:p>
            <a:pPr marL="0" marR="0" lvl="0" indent="0" algn="l" rtl="0">
              <a:spcBef>
                <a:spcPts val="0"/>
              </a:spcBef>
              <a:spcAft>
                <a:spcPts val="0"/>
              </a:spcAft>
              <a:buSzPct val="25000"/>
              <a:buNone/>
            </a:pPr>
            <a:r>
              <a:rPr lang="en-US" sz="1400" b="1" dirty="0" err="1">
                <a:solidFill>
                  <a:schemeClr val="dk1"/>
                </a:solidFill>
                <a:latin typeface="+mn-lt"/>
                <a:sym typeface="Arial"/>
              </a:rPr>
              <a:t>docker</a:t>
            </a:r>
            <a:r>
              <a:rPr lang="en-US" sz="1400" b="1" dirty="0">
                <a:solidFill>
                  <a:schemeClr val="dk1"/>
                </a:solidFill>
                <a:latin typeface="+mn-lt"/>
                <a:sym typeface="Arial"/>
              </a:rPr>
              <a:t> run -it --net host --</a:t>
            </a:r>
            <a:r>
              <a:rPr lang="en-US" sz="1400" b="1" dirty="0" err="1">
                <a:solidFill>
                  <a:schemeClr val="dk1"/>
                </a:solidFill>
                <a:latin typeface="+mn-lt"/>
                <a:sym typeface="Arial"/>
              </a:rPr>
              <a:t>pid</a:t>
            </a:r>
            <a:r>
              <a:rPr lang="en-US" sz="1400" b="1" dirty="0">
                <a:solidFill>
                  <a:schemeClr val="dk1"/>
                </a:solidFill>
                <a:latin typeface="+mn-lt"/>
                <a:sym typeface="Arial"/>
              </a:rPr>
              <a:t> host --cap-add </a:t>
            </a:r>
            <a:r>
              <a:rPr lang="en-US" sz="1400" b="1" dirty="0" err="1">
                <a:solidFill>
                  <a:schemeClr val="dk1"/>
                </a:solidFill>
                <a:latin typeface="+mn-lt"/>
                <a:sym typeface="Arial"/>
              </a:rPr>
              <a:t>audit_control</a:t>
            </a:r>
            <a:r>
              <a:rPr lang="en-US" sz="1400" b="1" dirty="0">
                <a:solidFill>
                  <a:schemeClr val="dk1"/>
                </a:solidFill>
                <a:latin typeface="+mn-lt"/>
                <a:sym typeface="Arial"/>
              </a:rPr>
              <a:t> \</a:t>
            </a:r>
          </a:p>
          <a:p>
            <a:pPr marL="0" marR="0" lvl="0" indent="0" algn="l" rtl="0">
              <a:spcBef>
                <a:spcPts val="0"/>
              </a:spcBef>
              <a:spcAft>
                <a:spcPts val="0"/>
              </a:spcAft>
              <a:buNone/>
            </a:pPr>
            <a:r>
              <a:rPr lang="en-US" b="1" dirty="0">
                <a:solidFill>
                  <a:schemeClr val="dk1"/>
                </a:solidFill>
                <a:latin typeface="+mn-lt"/>
              </a:rPr>
              <a:t> </a:t>
            </a:r>
            <a:r>
              <a:rPr lang="en-US" sz="1400" b="1" dirty="0">
                <a:solidFill>
                  <a:schemeClr val="dk1"/>
                </a:solidFill>
                <a:latin typeface="+mn-lt"/>
                <a:sym typeface="Arial"/>
              </a:rPr>
              <a:t>-v /</a:t>
            </a:r>
            <a:r>
              <a:rPr lang="en-US" sz="1400" b="1" dirty="0" err="1">
                <a:solidFill>
                  <a:schemeClr val="dk1"/>
                </a:solidFill>
                <a:latin typeface="+mn-lt"/>
                <a:sym typeface="Arial"/>
              </a:rPr>
              <a:t>var</a:t>
            </a:r>
            <a:r>
              <a:rPr lang="en-US" sz="1400" b="1" dirty="0">
                <a:solidFill>
                  <a:schemeClr val="dk1"/>
                </a:solidFill>
                <a:latin typeface="+mn-lt"/>
                <a:sym typeface="Arial"/>
              </a:rPr>
              <a:t>/lib:/</a:t>
            </a:r>
            <a:r>
              <a:rPr lang="en-US" sz="1400" b="1" dirty="0" err="1">
                <a:solidFill>
                  <a:schemeClr val="dk1"/>
                </a:solidFill>
                <a:latin typeface="+mn-lt"/>
                <a:sym typeface="Arial"/>
              </a:rPr>
              <a:t>var</a:t>
            </a:r>
            <a:r>
              <a:rPr lang="en-US" sz="1400" b="1" dirty="0">
                <a:solidFill>
                  <a:schemeClr val="dk1"/>
                </a:solidFill>
                <a:latin typeface="+mn-lt"/>
                <a:sym typeface="Arial"/>
              </a:rPr>
              <a:t>/lib \</a:t>
            </a:r>
          </a:p>
          <a:p>
            <a:pPr marL="0" marR="0" lvl="0" indent="0" algn="l" rtl="0">
              <a:spcBef>
                <a:spcPts val="0"/>
              </a:spcBef>
              <a:spcAft>
                <a:spcPts val="0"/>
              </a:spcAft>
              <a:buNone/>
            </a:pPr>
            <a:r>
              <a:rPr lang="en-US" b="1" dirty="0">
                <a:solidFill>
                  <a:schemeClr val="dk1"/>
                </a:solidFill>
                <a:latin typeface="+mn-lt"/>
              </a:rPr>
              <a:t> </a:t>
            </a:r>
            <a:r>
              <a:rPr lang="en-US" sz="1400" b="1" dirty="0">
                <a:solidFill>
                  <a:schemeClr val="dk1"/>
                </a:solidFill>
                <a:latin typeface="+mn-lt"/>
                <a:sym typeface="Arial"/>
              </a:rPr>
              <a:t>-v /</a:t>
            </a:r>
            <a:r>
              <a:rPr lang="en-US" sz="1400" b="1" dirty="0" err="1">
                <a:solidFill>
                  <a:schemeClr val="dk1"/>
                </a:solidFill>
                <a:latin typeface="+mn-lt"/>
                <a:sym typeface="Arial"/>
              </a:rPr>
              <a:t>var</a:t>
            </a:r>
            <a:r>
              <a:rPr lang="en-US" sz="1400" b="1" dirty="0">
                <a:solidFill>
                  <a:schemeClr val="dk1"/>
                </a:solidFill>
                <a:latin typeface="+mn-lt"/>
                <a:sym typeface="Arial"/>
              </a:rPr>
              <a:t>/run/</a:t>
            </a:r>
            <a:r>
              <a:rPr lang="en-US" sz="1400" b="1" dirty="0" err="1">
                <a:solidFill>
                  <a:schemeClr val="dk1"/>
                </a:solidFill>
                <a:latin typeface="+mn-lt"/>
                <a:sym typeface="Arial"/>
              </a:rPr>
              <a:t>docker.sock</a:t>
            </a:r>
            <a:r>
              <a:rPr lang="en-US" sz="1400" b="1" dirty="0">
                <a:solidFill>
                  <a:schemeClr val="dk1"/>
                </a:solidFill>
                <a:latin typeface="+mn-lt"/>
                <a:sym typeface="Arial"/>
              </a:rPr>
              <a:t>:/</a:t>
            </a:r>
            <a:r>
              <a:rPr lang="en-US" sz="1400" b="1" dirty="0" err="1">
                <a:solidFill>
                  <a:schemeClr val="dk1"/>
                </a:solidFill>
                <a:latin typeface="+mn-lt"/>
                <a:sym typeface="Arial"/>
              </a:rPr>
              <a:t>var</a:t>
            </a:r>
            <a:r>
              <a:rPr lang="en-US" sz="1400" b="1" dirty="0">
                <a:solidFill>
                  <a:schemeClr val="dk1"/>
                </a:solidFill>
                <a:latin typeface="+mn-lt"/>
                <a:sym typeface="Arial"/>
              </a:rPr>
              <a:t>/run/</a:t>
            </a:r>
            <a:r>
              <a:rPr lang="en-US" sz="1400" b="1" dirty="0" err="1">
                <a:solidFill>
                  <a:schemeClr val="dk1"/>
                </a:solidFill>
                <a:latin typeface="+mn-lt"/>
                <a:sym typeface="Arial"/>
              </a:rPr>
              <a:t>docker.sock</a:t>
            </a:r>
            <a:r>
              <a:rPr lang="en-US" sz="1400" b="1" dirty="0">
                <a:solidFill>
                  <a:schemeClr val="dk1"/>
                </a:solidFill>
                <a:latin typeface="+mn-lt"/>
                <a:sym typeface="Arial"/>
              </a:rPr>
              <a:t> \</a:t>
            </a:r>
          </a:p>
          <a:p>
            <a:pPr marL="0" marR="0" lvl="0" indent="0" algn="l" rtl="0">
              <a:spcBef>
                <a:spcPts val="0"/>
              </a:spcBef>
              <a:spcAft>
                <a:spcPts val="0"/>
              </a:spcAft>
              <a:buSzPct val="25000"/>
              <a:buNone/>
            </a:pPr>
            <a:r>
              <a:rPr lang="en-US" sz="1400" b="1" dirty="0">
                <a:solidFill>
                  <a:schemeClr val="dk1"/>
                </a:solidFill>
                <a:latin typeface="+mn-lt"/>
                <a:sym typeface="Arial"/>
              </a:rPr>
              <a:t> -v /</a:t>
            </a:r>
            <a:r>
              <a:rPr lang="en-US" sz="1400" b="1" dirty="0" err="1">
                <a:solidFill>
                  <a:schemeClr val="dk1"/>
                </a:solidFill>
                <a:latin typeface="+mn-lt"/>
                <a:sym typeface="Arial"/>
              </a:rPr>
              <a:t>usr</a:t>
            </a:r>
            <a:r>
              <a:rPr lang="en-US" sz="1400" b="1" dirty="0">
                <a:solidFill>
                  <a:schemeClr val="dk1"/>
                </a:solidFill>
                <a:latin typeface="+mn-lt"/>
                <a:sym typeface="Arial"/>
              </a:rPr>
              <a:t>/lib/</a:t>
            </a:r>
            <a:r>
              <a:rPr lang="en-US" sz="1400" b="1" dirty="0" err="1">
                <a:solidFill>
                  <a:schemeClr val="dk1"/>
                </a:solidFill>
                <a:latin typeface="+mn-lt"/>
                <a:sym typeface="Arial"/>
              </a:rPr>
              <a:t>systemd</a:t>
            </a:r>
            <a:r>
              <a:rPr lang="en-US" sz="1400" b="1" dirty="0">
                <a:solidFill>
                  <a:schemeClr val="dk1"/>
                </a:solidFill>
                <a:latin typeface="+mn-lt"/>
                <a:sym typeface="Arial"/>
              </a:rPr>
              <a:t>:/</a:t>
            </a:r>
            <a:r>
              <a:rPr lang="en-US" sz="1400" b="1" dirty="0" err="1">
                <a:solidFill>
                  <a:schemeClr val="dk1"/>
                </a:solidFill>
                <a:latin typeface="+mn-lt"/>
                <a:sym typeface="Arial"/>
              </a:rPr>
              <a:t>usr</a:t>
            </a:r>
            <a:r>
              <a:rPr lang="en-US" sz="1400" b="1" dirty="0">
                <a:solidFill>
                  <a:schemeClr val="dk1"/>
                </a:solidFill>
                <a:latin typeface="+mn-lt"/>
                <a:sym typeface="Arial"/>
              </a:rPr>
              <a:t>/lib/</a:t>
            </a:r>
            <a:r>
              <a:rPr lang="en-US" sz="1400" b="1" dirty="0" err="1">
                <a:solidFill>
                  <a:schemeClr val="dk1"/>
                </a:solidFill>
                <a:latin typeface="+mn-lt"/>
                <a:sym typeface="Arial"/>
              </a:rPr>
              <a:t>systemd</a:t>
            </a:r>
            <a:r>
              <a:rPr lang="en-US" sz="1400" b="1" dirty="0">
                <a:solidFill>
                  <a:schemeClr val="dk1"/>
                </a:solidFill>
                <a:latin typeface="+mn-lt"/>
                <a:sym typeface="Arial"/>
              </a:rPr>
              <a:t> \</a:t>
            </a:r>
          </a:p>
          <a:p>
            <a:pPr marL="0" marR="0" lvl="0" indent="0" algn="l" rtl="0">
              <a:spcBef>
                <a:spcPts val="0"/>
              </a:spcBef>
              <a:spcAft>
                <a:spcPts val="0"/>
              </a:spcAft>
              <a:buSzPct val="25000"/>
              <a:buNone/>
            </a:pPr>
            <a:r>
              <a:rPr lang="en-US" sz="1400" b="1" dirty="0">
                <a:solidFill>
                  <a:schemeClr val="dk1"/>
                </a:solidFill>
                <a:latin typeface="+mn-lt"/>
                <a:sym typeface="Arial"/>
              </a:rPr>
              <a:t> -v /</a:t>
            </a:r>
            <a:r>
              <a:rPr lang="en-US" sz="1400" b="1" dirty="0" err="1">
                <a:solidFill>
                  <a:schemeClr val="dk1"/>
                </a:solidFill>
                <a:latin typeface="+mn-lt"/>
                <a:sym typeface="Arial"/>
              </a:rPr>
              <a:t>etc</a:t>
            </a:r>
            <a:r>
              <a:rPr lang="en-US" sz="1400" b="1" dirty="0">
                <a:solidFill>
                  <a:schemeClr val="dk1"/>
                </a:solidFill>
                <a:latin typeface="+mn-lt"/>
                <a:sym typeface="Arial"/>
              </a:rPr>
              <a:t>:/</a:t>
            </a:r>
            <a:r>
              <a:rPr lang="en-US" sz="1400" b="1" dirty="0" err="1">
                <a:solidFill>
                  <a:schemeClr val="dk1"/>
                </a:solidFill>
                <a:latin typeface="+mn-lt"/>
                <a:sym typeface="Arial"/>
              </a:rPr>
              <a:t>etc</a:t>
            </a:r>
            <a:r>
              <a:rPr lang="en-US" sz="1400" b="1" dirty="0">
                <a:solidFill>
                  <a:schemeClr val="dk1"/>
                </a:solidFill>
                <a:latin typeface="+mn-lt"/>
                <a:sym typeface="Arial"/>
              </a:rPr>
              <a:t> --label </a:t>
            </a:r>
            <a:r>
              <a:rPr lang="en-US" sz="1400" b="1" dirty="0" err="1">
                <a:solidFill>
                  <a:schemeClr val="dk1"/>
                </a:solidFill>
                <a:latin typeface="+mn-lt"/>
                <a:sym typeface="Arial"/>
              </a:rPr>
              <a:t>docker_bench_security</a:t>
            </a:r>
            <a:r>
              <a:rPr lang="en-US" sz="1400" b="1" dirty="0">
                <a:solidFill>
                  <a:schemeClr val="dk1"/>
                </a:solidFill>
                <a:latin typeface="+mn-lt"/>
                <a:sym typeface="Arial"/>
              </a:rPr>
              <a:t> \</a:t>
            </a:r>
          </a:p>
          <a:p>
            <a:pPr marL="0" marR="0" lvl="0" indent="0" algn="l" rtl="0">
              <a:spcBef>
                <a:spcPts val="0"/>
              </a:spcBef>
              <a:spcAft>
                <a:spcPts val="0"/>
              </a:spcAft>
              <a:buSzPct val="25000"/>
              <a:buNone/>
            </a:pPr>
            <a:r>
              <a:rPr lang="en-US" sz="1400" b="1" dirty="0">
                <a:solidFill>
                  <a:schemeClr val="dk1"/>
                </a:solidFill>
                <a:latin typeface="+mn-lt"/>
                <a:sym typeface="Arial"/>
              </a:rPr>
              <a:t> </a:t>
            </a:r>
            <a:r>
              <a:rPr lang="en-US" sz="1400" b="1" dirty="0" err="1">
                <a:solidFill>
                  <a:schemeClr val="dk1"/>
                </a:solidFill>
                <a:latin typeface="+mn-lt"/>
                <a:sym typeface="Arial"/>
              </a:rPr>
              <a:t>docker</a:t>
            </a:r>
            <a:r>
              <a:rPr lang="en-US" sz="1400" b="1" dirty="0">
                <a:solidFill>
                  <a:schemeClr val="dk1"/>
                </a:solidFill>
                <a:latin typeface="+mn-lt"/>
                <a:sym typeface="Arial"/>
              </a:rPr>
              <a:t>/</a:t>
            </a:r>
            <a:r>
              <a:rPr lang="en-US" sz="1400" b="1" dirty="0" err="1">
                <a:solidFill>
                  <a:schemeClr val="dk1"/>
                </a:solidFill>
                <a:latin typeface="+mn-lt"/>
                <a:sym typeface="Arial"/>
              </a:rPr>
              <a:t>docker</a:t>
            </a:r>
            <a:r>
              <a:rPr lang="en-US" sz="1400" b="1" dirty="0">
                <a:solidFill>
                  <a:schemeClr val="dk1"/>
                </a:solidFill>
                <a:latin typeface="+mn-lt"/>
                <a:sym typeface="Arial"/>
              </a:rPr>
              <a:t>-bench-security</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Shape 1123"/>
          <p:cNvSpPr txBox="1">
            <a:spLocks noGrp="1"/>
          </p:cNvSpPr>
          <p:nvPr>
            <p:ph type="title"/>
          </p:nvPr>
        </p:nvSpPr>
        <p:spPr/>
        <p:txBody>
          <a:bodyPr/>
          <a:lstStyle/>
          <a:p>
            <a:pPr lvl="0"/>
            <a:r>
              <a:rPr lang="en-US" dirty="0">
                <a:sym typeface="Calibri"/>
              </a:rPr>
              <a:t>Docker Bench Results Discussion</a:t>
            </a:r>
          </a:p>
        </p:txBody>
      </p:sp>
      <p:sp>
        <p:nvSpPr>
          <p:cNvPr id="3" name="Content Placeholder 2"/>
          <p:cNvSpPr>
            <a:spLocks noGrp="1"/>
          </p:cNvSpPr>
          <p:nvPr>
            <p:ph idx="1"/>
          </p:nvPr>
        </p:nvSpPr>
        <p:spPr>
          <a:xfrm>
            <a:off x="628650" y="1371600"/>
            <a:ext cx="7886700" cy="4652963"/>
          </a:xfrm>
        </p:spPr>
        <p:txBody>
          <a:bodyPr>
            <a:normAutofit/>
          </a:bodyPr>
          <a:lstStyle/>
          <a:p>
            <a:pPr marL="0" lvl="0" indent="0">
              <a:lnSpc>
                <a:spcPct val="120000"/>
              </a:lnSpc>
              <a:spcBef>
                <a:spcPts val="0"/>
              </a:spcBef>
              <a:buSzPct val="25000"/>
              <a:buNone/>
            </a:pPr>
            <a:r>
              <a:rPr lang="en-US" sz="2000" dirty="0">
                <a:solidFill>
                  <a:schemeClr val="dk1"/>
                </a:solidFill>
                <a:ea typeface="Calibri"/>
                <a:cs typeface="Calibri"/>
                <a:sym typeface="Calibri"/>
              </a:rPr>
              <a:t>Review Docker Security white paper: https://d3oypxn00j2a10.cloudfront.net/assets/img/Docker%20Security/WP_Intro_to_container_security_03.20.2015.pdf</a:t>
            </a:r>
          </a:p>
          <a:p>
            <a:pPr marL="0" lvl="0" indent="0">
              <a:lnSpc>
                <a:spcPct val="120000"/>
              </a:lnSpc>
              <a:spcBef>
                <a:spcPts val="0"/>
              </a:spcBef>
              <a:buNone/>
            </a:pPr>
            <a:endParaRPr lang="en-US" sz="2000" dirty="0">
              <a:solidFill>
                <a:schemeClr val="dk1"/>
              </a:solidFill>
              <a:ea typeface="Calibri"/>
              <a:cs typeface="Calibri"/>
              <a:sym typeface="Calibri"/>
            </a:endParaRPr>
          </a:p>
          <a:p>
            <a:pPr marL="0" lvl="0" indent="0">
              <a:spcBef>
                <a:spcPts val="600"/>
              </a:spcBef>
              <a:spcAft>
                <a:spcPts val="600"/>
              </a:spcAft>
              <a:buSzPct val="25000"/>
              <a:buNone/>
            </a:pPr>
            <a:r>
              <a:rPr lang="en-US" sz="2000" dirty="0">
                <a:solidFill>
                  <a:schemeClr val="dk1"/>
                </a:solidFill>
                <a:ea typeface="Calibri"/>
                <a:cs typeface="Calibri"/>
                <a:sym typeface="Calibri"/>
              </a:rPr>
              <a:t>Points to consider:</a:t>
            </a:r>
          </a:p>
          <a:p>
            <a:pPr marL="508000" indent="-514350">
              <a:spcBef>
                <a:spcPts val="600"/>
              </a:spcBef>
              <a:spcAft>
                <a:spcPts val="600"/>
              </a:spcAft>
              <a:buSzPct val="100000"/>
            </a:pPr>
            <a:r>
              <a:rPr lang="en-US" sz="2000" dirty="0">
                <a:solidFill>
                  <a:schemeClr val="dk1"/>
                </a:solidFill>
                <a:ea typeface="Calibri"/>
                <a:cs typeface="Calibri"/>
                <a:sym typeface="Calibri"/>
              </a:rPr>
              <a:t>Security is one of the most difficult areas of IT for which to prescribe solutions</a:t>
            </a:r>
          </a:p>
          <a:p>
            <a:pPr marL="508000" indent="-514350">
              <a:spcBef>
                <a:spcPts val="600"/>
              </a:spcBef>
              <a:spcAft>
                <a:spcPts val="600"/>
              </a:spcAft>
              <a:buSzPct val="100000"/>
            </a:pPr>
            <a:r>
              <a:rPr lang="en-US" sz="2000" dirty="0">
                <a:solidFill>
                  <a:schemeClr val="dk1"/>
                </a:solidFill>
                <a:ea typeface="Calibri"/>
                <a:cs typeface="Calibri"/>
                <a:sym typeface="Calibri"/>
              </a:rPr>
              <a:t>Security is often misunderstood or de-prioritized by the business</a:t>
            </a:r>
          </a:p>
          <a:p>
            <a:pPr marL="508000" indent="-514350">
              <a:spcBef>
                <a:spcPts val="600"/>
              </a:spcBef>
              <a:spcAft>
                <a:spcPts val="600"/>
              </a:spcAft>
              <a:buSzPct val="100000"/>
            </a:pPr>
            <a:r>
              <a:rPr lang="en-US" sz="2000" dirty="0">
                <a:solidFill>
                  <a:schemeClr val="dk1"/>
                </a:solidFill>
                <a:ea typeface="Calibri"/>
                <a:cs typeface="Calibri"/>
                <a:sym typeface="Calibri"/>
              </a:rPr>
              <a:t>Which is the strongest recommendation from the Docker Bench Results list? Most surprising?</a:t>
            </a:r>
          </a:p>
          <a:p>
            <a:pPr marL="508000" indent="-514350">
              <a:lnSpc>
                <a:spcPct val="120000"/>
              </a:lnSpc>
              <a:spcBef>
                <a:spcPts val="600"/>
              </a:spcBef>
              <a:buSzPct val="100000"/>
            </a:pPr>
            <a:r>
              <a:rPr lang="en-US" sz="2000" dirty="0">
                <a:solidFill>
                  <a:schemeClr val="dk1"/>
                </a:solidFill>
                <a:ea typeface="Calibri"/>
                <a:cs typeface="Calibri"/>
                <a:sym typeface="Calibri"/>
              </a:rPr>
              <a:t>Which, if any, do you disagree with?</a:t>
            </a:r>
          </a:p>
          <a:p>
            <a:pPr>
              <a:lnSpc>
                <a:spcPct val="120000"/>
              </a:lnSpc>
            </a:pPr>
            <a:endParaRPr lang="en-US" sz="2000" dirty="0"/>
          </a:p>
        </p:txBody>
      </p:sp>
      <p:sp>
        <p:nvSpPr>
          <p:cNvPr id="1127" name="Shape 1127"/>
          <p:cNvSpPr/>
          <p:nvPr/>
        </p:nvSpPr>
        <p:spPr>
          <a:xfrm>
            <a:off x="460169" y="2895600"/>
            <a:ext cx="6335836" cy="175432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B0F0"/>
              </a:buClr>
              <a:buSzPct val="25000"/>
              <a:buFont typeface="Calibri"/>
              <a:buNone/>
            </a:pPr>
            <a:endParaRPr lang="en-US" sz="3600" b="1" dirty="0">
              <a:solidFill>
                <a:schemeClr val="tx1"/>
              </a:solidFill>
              <a:latin typeface="Calibri"/>
              <a:ea typeface="Calibri"/>
              <a:cs typeface="Calibri"/>
              <a:sym typeface="Calibri"/>
            </a:endParaRPr>
          </a:p>
        </p:txBody>
      </p:sp>
      <p:sp>
        <p:nvSpPr>
          <p:cNvPr id="7" name="Rectangle 6"/>
          <p:cNvSpPr/>
          <p:nvPr/>
        </p:nvSpPr>
        <p:spPr bwMode="auto">
          <a:xfrm>
            <a:off x="-14748" y="5334000"/>
            <a:ext cx="9158748" cy="798653"/>
          </a:xfrm>
          <a:prstGeom prst="rect">
            <a:avLst/>
          </a:prstGeom>
          <a:solidFill>
            <a:srgbClr val="FF670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20000"/>
              </a:spcBef>
            </a:pPr>
            <a:r>
              <a:rPr lang="en-US" sz="2200" i="1">
                <a:solidFill>
                  <a:prstClr val="black"/>
                </a:solidFill>
              </a:rPr>
              <a:t>       </a:t>
            </a:r>
            <a:endParaRPr lang="en-US" sz="2200" i="1" dirty="0">
              <a:solidFill>
                <a:prstClr val="black"/>
              </a:solidFill>
            </a:endParaRPr>
          </a:p>
        </p:txBody>
      </p:sp>
      <p:sp>
        <p:nvSpPr>
          <p:cNvPr id="8" name="Title 1"/>
          <p:cNvSpPr txBox="1">
            <a:spLocks/>
          </p:cNvSpPr>
          <p:nvPr/>
        </p:nvSpPr>
        <p:spPr bwMode="auto">
          <a:xfrm>
            <a:off x="1307265" y="5538907"/>
            <a:ext cx="2655135" cy="301752"/>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r>
              <a:rPr sz="2400" b="1" kern="0" dirty="0">
                <a:solidFill>
                  <a:prstClr val="white"/>
                </a:solidFill>
                <a:latin typeface="Source Sans Pro" panose="020B0503030403020204" pitchFamily="34" charset="0"/>
                <a:ea typeface="Source Sans Pro" panose="020B0503030403020204" pitchFamily="34" charset="0"/>
              </a:rPr>
              <a:t>Discussion</a:t>
            </a:r>
          </a:p>
        </p:txBody>
      </p:sp>
      <p:pic>
        <p:nvPicPr>
          <p:cNvPr id="9" name="Picture 6" descr="Image result for chat bubble icon png"/>
          <p:cNvPicPr>
            <a:picLocks noChangeAspect="1" noChangeArrowheads="1"/>
          </p:cNvPicPr>
          <p:nvPr/>
        </p:nvPicPr>
        <p:blipFill>
          <a:blip r:embed="rId3" cstate="email">
            <a:biLevel thresh="50000"/>
            <a:extLst>
              <a:ext uri="{28A0092B-C50C-407E-A947-70E740481C1C}">
                <a14:useLocalDpi xmlns:a14="http://schemas.microsoft.com/office/drawing/2010/main" val="0"/>
              </a:ext>
            </a:extLst>
          </a:blip>
          <a:srcRect/>
          <a:stretch>
            <a:fillRect/>
          </a:stretch>
        </p:blipFill>
        <p:spPr bwMode="auto">
          <a:xfrm>
            <a:off x="455395" y="5453153"/>
            <a:ext cx="512513" cy="512513"/>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6631965" y="5302730"/>
            <a:ext cx="922566" cy="830540"/>
            <a:chOff x="7360969" y="4129520"/>
            <a:chExt cx="922566" cy="830540"/>
          </a:xfrm>
        </p:grpSpPr>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60969" y="4129520"/>
              <a:ext cx="922566" cy="830540"/>
            </a:xfrm>
            <a:prstGeom prst="rect">
              <a:avLst/>
            </a:prstGeom>
          </p:spPr>
        </p:pic>
        <p:sp>
          <p:nvSpPr>
            <p:cNvPr id="12" name="Shape 417"/>
            <p:cNvSpPr/>
            <p:nvPr/>
          </p:nvSpPr>
          <p:spPr>
            <a:xfrm>
              <a:off x="7650191" y="4373587"/>
              <a:ext cx="344122" cy="357030"/>
            </a:xfrm>
            <a:prstGeom prst="ellipse">
              <a:avLst/>
            </a:prstGeom>
            <a:solidFill>
              <a:schemeClr val="tx1">
                <a:lumMod val="65000"/>
                <a:lumOff val="35000"/>
              </a:schemeClr>
            </a:solidFill>
            <a:ln>
              <a:noFill/>
            </a:ln>
          </p:spPr>
          <p:txBody>
            <a:bodyPr lIns="0" tIns="27432" rIns="0" bIns="0" anchor="ctr" anchorCtr="1">
              <a:noAutofit/>
            </a:bodyPr>
            <a:lstStyle/>
            <a:p>
              <a:pPr algn="ctr">
                <a:lnSpc>
                  <a:spcPct val="76000"/>
                </a:lnSpc>
                <a:spcBef>
                  <a:spcPts val="0"/>
                </a:spcBef>
                <a:buSzPct val="25000"/>
              </a:pPr>
              <a:r>
                <a:rPr lang="en-US" sz="1200" b="1" dirty="0">
                  <a:solidFill>
                    <a:prstClr val="white"/>
                  </a:solidFill>
                  <a:ea typeface="Arial Black"/>
                  <a:cs typeface="Arial Black"/>
                  <a:sym typeface="Arial Black"/>
                </a:rPr>
                <a:t>15</a:t>
              </a:r>
            </a:p>
            <a:p>
              <a:pPr algn="ctr">
                <a:lnSpc>
                  <a:spcPct val="76000"/>
                </a:lnSpc>
                <a:spcBef>
                  <a:spcPts val="0"/>
                </a:spcBef>
                <a:buSzPct val="25000"/>
              </a:pPr>
              <a:r>
                <a:rPr lang="en-US" sz="1000" dirty="0">
                  <a:solidFill>
                    <a:prstClr val="white"/>
                  </a:solidFill>
                  <a:ea typeface="Arial Black"/>
                  <a:cs typeface="Arial Black"/>
                  <a:sym typeface="Arial Black"/>
                </a:rPr>
                <a:t>min </a:t>
              </a:r>
              <a:endParaRPr lang="en-US" sz="800" dirty="0">
                <a:solidFill>
                  <a:prstClr val="white"/>
                </a:solidFill>
                <a:ea typeface="Arial"/>
                <a:cs typeface="Arial"/>
                <a:sym typeface="Arial"/>
              </a:endParaRPr>
            </a:p>
          </p:txBody>
        </p:sp>
      </p:grpSp>
      <p:sp>
        <p:nvSpPr>
          <p:cNvPr id="13" name="TextBox 12"/>
          <p:cNvSpPr txBox="1"/>
          <p:nvPr/>
        </p:nvSpPr>
        <p:spPr>
          <a:xfrm>
            <a:off x="7421553" y="5551704"/>
            <a:ext cx="1178315" cy="369332"/>
          </a:xfrm>
          <a:prstGeom prst="rect">
            <a:avLst/>
          </a:prstGeom>
          <a:noFill/>
        </p:spPr>
        <p:txBody>
          <a:bodyPr wrap="square" rtlCol="0">
            <a:spAutoFit/>
          </a:bodyPr>
          <a:lstStyle/>
          <a:p>
            <a:r>
              <a:rPr lang="en-US" dirty="0">
                <a:solidFill>
                  <a:prstClr val="white"/>
                </a:solidFill>
              </a:rPr>
              <a:t>Discuss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Shape 1132"/>
          <p:cNvSpPr txBox="1">
            <a:spLocks noGrp="1"/>
          </p:cNvSpPr>
          <p:nvPr>
            <p:ph type="title"/>
          </p:nvPr>
        </p:nvSpPr>
        <p:spPr/>
        <p:txBody>
          <a:bodyPr/>
          <a:lstStyle/>
          <a:p>
            <a:pPr lvl="0"/>
            <a:r>
              <a:rPr lang="en-US" dirty="0"/>
              <a:t>(Some) </a:t>
            </a:r>
            <a:r>
              <a:rPr lang="en-US" dirty="0">
                <a:sym typeface="Calibri"/>
              </a:rPr>
              <a:t>Docker Security Best Practices</a:t>
            </a:r>
          </a:p>
        </p:txBody>
      </p:sp>
      <p:sp>
        <p:nvSpPr>
          <p:cNvPr id="1133" name="Shape 1133"/>
          <p:cNvSpPr txBox="1">
            <a:spLocks noGrp="1"/>
          </p:cNvSpPr>
          <p:nvPr>
            <p:ph idx="1"/>
          </p:nvPr>
        </p:nvSpPr>
        <p:spPr>
          <a:xfrm>
            <a:off x="628650" y="1371600"/>
            <a:ext cx="7886700" cy="4652963"/>
          </a:xfrm>
        </p:spPr>
        <p:txBody>
          <a:bodyPr>
            <a:normAutofit fontScale="25000" lnSpcReduction="20000"/>
          </a:bodyPr>
          <a:lstStyle/>
          <a:p>
            <a:pPr lvl="0">
              <a:lnSpc>
                <a:spcPct val="120000"/>
              </a:lnSpc>
            </a:pPr>
            <a:r>
              <a:rPr lang="en-US" sz="7200" dirty="0">
                <a:sym typeface="Calibri"/>
              </a:rPr>
              <a:t>Access to Docker host = full access to all running containers and any new ones</a:t>
            </a:r>
          </a:p>
          <a:p>
            <a:pPr lvl="0">
              <a:lnSpc>
                <a:spcPct val="120000"/>
              </a:lnSpc>
            </a:pPr>
            <a:r>
              <a:rPr lang="en-US" sz="7200" dirty="0">
                <a:sym typeface="Calibri"/>
              </a:rPr>
              <a:t>Docker containers can attach to volumes in read only mode with :</a:t>
            </a:r>
            <a:r>
              <a:rPr lang="en-US" sz="7200" dirty="0" err="1">
                <a:sym typeface="Calibri"/>
              </a:rPr>
              <a:t>ro</a:t>
            </a:r>
            <a:r>
              <a:rPr lang="en-US" sz="7200" dirty="0">
                <a:sym typeface="Calibri"/>
              </a:rPr>
              <a:t> option</a:t>
            </a:r>
          </a:p>
          <a:p>
            <a:pPr lvl="1">
              <a:lnSpc>
                <a:spcPct val="120000"/>
              </a:lnSpc>
              <a:buFont typeface="Wingdings" panose="05000000000000000000" pitchFamily="2" charset="2"/>
              <a:buChar char="Ø"/>
            </a:pPr>
            <a:r>
              <a:rPr lang="en-US" sz="7200" dirty="0">
                <a:sym typeface="Calibri"/>
              </a:rPr>
              <a:t>Docker run –d –v /some/</a:t>
            </a:r>
            <a:r>
              <a:rPr lang="en-US" sz="7200" dirty="0" err="1">
                <a:sym typeface="Calibri"/>
              </a:rPr>
              <a:t>volume:ro</a:t>
            </a:r>
            <a:r>
              <a:rPr lang="en-US" sz="7200" dirty="0">
                <a:sym typeface="Calibri"/>
              </a:rPr>
              <a:t> </a:t>
            </a:r>
            <a:r>
              <a:rPr lang="en-US" sz="7200" dirty="0" err="1">
                <a:sym typeface="Calibri"/>
              </a:rPr>
              <a:t>jenkins</a:t>
            </a:r>
            <a:endParaRPr lang="en-US" sz="7200" dirty="0">
              <a:sym typeface="Calibri"/>
            </a:endParaRPr>
          </a:p>
          <a:p>
            <a:pPr lvl="0">
              <a:lnSpc>
                <a:spcPct val="120000"/>
              </a:lnSpc>
            </a:pPr>
            <a:r>
              <a:rPr lang="en-US" sz="7200" dirty="0"/>
              <a:t>Start Docker containers with the -u flag so that they run as an ordinary user instead of root. Consider dropping SUID support entirely in production containers</a:t>
            </a:r>
          </a:p>
          <a:p>
            <a:pPr lvl="0">
              <a:lnSpc>
                <a:spcPct val="120000"/>
              </a:lnSpc>
            </a:pPr>
            <a:r>
              <a:rPr lang="en-US" sz="7200" dirty="0"/>
              <a:t>Mitigate </a:t>
            </a:r>
            <a:r>
              <a:rPr lang="en-US" sz="7200" dirty="0" err="1"/>
              <a:t>DoS</a:t>
            </a:r>
            <a:r>
              <a:rPr lang="en-US" sz="7200" dirty="0"/>
              <a:t> by limiting CPU, RAM, Sockets that each container can consume</a:t>
            </a:r>
          </a:p>
          <a:p>
            <a:pPr lvl="0">
              <a:lnSpc>
                <a:spcPct val="120000"/>
              </a:lnSpc>
            </a:pPr>
            <a:r>
              <a:rPr lang="en-US" sz="7200" dirty="0"/>
              <a:t>Use secure computing (</a:t>
            </a:r>
            <a:r>
              <a:rPr lang="en-US" sz="7200" dirty="0" err="1"/>
              <a:t>seccomp</a:t>
            </a:r>
            <a:r>
              <a:rPr lang="en-US" sz="7200" dirty="0"/>
              <a:t>) to block system calls at kernel level. Use </a:t>
            </a:r>
            <a:r>
              <a:rPr lang="en-US" sz="7200" dirty="0" err="1"/>
              <a:t>strace</a:t>
            </a:r>
            <a:r>
              <a:rPr lang="en-US" sz="7200" dirty="0"/>
              <a:t> to determine kernel calls made, then create a profile file in </a:t>
            </a:r>
            <a:r>
              <a:rPr lang="en-US" sz="7200" dirty="0" err="1"/>
              <a:t>json</a:t>
            </a:r>
            <a:r>
              <a:rPr lang="en-US" sz="7200" dirty="0"/>
              <a:t> format and start the container using that profile file</a:t>
            </a:r>
          </a:p>
          <a:p>
            <a:pPr lvl="1">
              <a:lnSpc>
                <a:spcPct val="120000"/>
              </a:lnSpc>
              <a:buFont typeface="Wingdings" panose="05000000000000000000" pitchFamily="2" charset="2"/>
              <a:buChar char="Ø"/>
            </a:pPr>
            <a:r>
              <a:rPr lang="en-US" sz="7200" dirty="0" err="1"/>
              <a:t>docker</a:t>
            </a:r>
            <a:r>
              <a:rPr lang="en-US" sz="7200" dirty="0"/>
              <a:t> run --</a:t>
            </a:r>
            <a:r>
              <a:rPr lang="en-US" sz="7200" dirty="0" err="1"/>
              <a:t>rm</a:t>
            </a:r>
            <a:r>
              <a:rPr lang="en-US" sz="7200" dirty="0"/>
              <a:t> -it --security-opt </a:t>
            </a:r>
            <a:r>
              <a:rPr lang="en-US" sz="7200" dirty="0" err="1"/>
              <a:t>seccomp</a:t>
            </a:r>
            <a:r>
              <a:rPr lang="en-US" sz="7200" dirty="0"/>
              <a:t>=</a:t>
            </a:r>
            <a:r>
              <a:rPr lang="en-US" sz="7200" dirty="0" err="1"/>
              <a:t>custom_profile.json</a:t>
            </a:r>
            <a:r>
              <a:rPr lang="en-US" sz="7200" dirty="0"/>
              <a:t> </a:t>
            </a:r>
            <a:r>
              <a:rPr lang="en-US" sz="7200" dirty="0" err="1"/>
              <a:t>custom_app</a:t>
            </a:r>
            <a:endParaRPr lang="en-US" sz="7200" dirty="0"/>
          </a:p>
          <a:p>
            <a:pPr lvl="0">
              <a:lnSpc>
                <a:spcPct val="120000"/>
              </a:lnSpc>
            </a:pPr>
            <a:r>
              <a:rPr lang="en-US" sz="7200" dirty="0"/>
              <a:t>Log to </a:t>
            </a:r>
            <a:r>
              <a:rPr lang="en-US" sz="7200" dirty="0" err="1"/>
              <a:t>stdout</a:t>
            </a:r>
            <a:r>
              <a:rPr lang="en-US" sz="7200" dirty="0"/>
              <a:t> / </a:t>
            </a:r>
            <a:r>
              <a:rPr lang="en-US" sz="7200" dirty="0" err="1"/>
              <a:t>stderr</a:t>
            </a:r>
            <a:r>
              <a:rPr lang="en-US" sz="7200" dirty="0"/>
              <a:t> - so you can see with </a:t>
            </a:r>
            <a:r>
              <a:rPr lang="en-US" sz="7200" dirty="0" err="1"/>
              <a:t>docker</a:t>
            </a:r>
            <a:r>
              <a:rPr lang="en-US" sz="7200" dirty="0"/>
              <a:t> logs and </a:t>
            </a:r>
            <a:r>
              <a:rPr lang="en-US" sz="7200" dirty="0" err="1"/>
              <a:t>docker</a:t>
            </a:r>
            <a:r>
              <a:rPr lang="en-US" sz="7200" dirty="0"/>
              <a:t> can move to </a:t>
            </a:r>
            <a:r>
              <a:rPr lang="en-US" sz="7200" dirty="0" err="1"/>
              <a:t>syslogs</a:t>
            </a:r>
            <a:r>
              <a:rPr lang="en-US" sz="7200" dirty="0"/>
              <a:t> (for capture/rotate by ELK, etc.)</a:t>
            </a:r>
          </a:p>
          <a:p>
            <a:pPr lvl="0">
              <a:lnSpc>
                <a:spcPct val="120000"/>
              </a:lnSpc>
            </a:pP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Shape 1149"/>
          <p:cNvSpPr txBox="1">
            <a:spLocks noGrp="1"/>
          </p:cNvSpPr>
          <p:nvPr>
            <p:ph type="title"/>
          </p:nvPr>
        </p:nvSpPr>
        <p:spPr/>
        <p:txBody>
          <a:bodyPr/>
          <a:lstStyle/>
          <a:p>
            <a:pPr lvl="0"/>
            <a:r>
              <a:rPr lang="en-US">
                <a:sym typeface="Calibri"/>
              </a:rPr>
              <a:t>Docker Security</a:t>
            </a:r>
          </a:p>
        </p:txBody>
      </p:sp>
      <p:sp>
        <p:nvSpPr>
          <p:cNvPr id="1150" name="Shape 1150"/>
          <p:cNvSpPr txBox="1">
            <a:spLocks noGrp="1"/>
          </p:cNvSpPr>
          <p:nvPr>
            <p:ph idx="1"/>
          </p:nvPr>
        </p:nvSpPr>
        <p:spPr/>
        <p:txBody>
          <a:bodyPr>
            <a:normAutofit lnSpcReduction="10000"/>
          </a:bodyPr>
          <a:lstStyle/>
          <a:p>
            <a:pPr marL="0" lvl="0" indent="0">
              <a:buNone/>
            </a:pPr>
            <a:r>
              <a:rPr lang="en-US" dirty="0">
                <a:sym typeface="Calibri"/>
              </a:rPr>
              <a:t>Stay up to date with the discussion at Docker’s user group, forum, </a:t>
            </a:r>
            <a:r>
              <a:rPr lang="en-US" dirty="0" err="1">
                <a:sym typeface="Calibri"/>
              </a:rPr>
              <a:t>github</a:t>
            </a:r>
            <a:r>
              <a:rPr lang="en-US" dirty="0">
                <a:sym typeface="Calibri"/>
              </a:rPr>
              <a:t> issues, and IRC channel</a:t>
            </a:r>
          </a:p>
          <a:p>
            <a:pPr lvl="1"/>
            <a:r>
              <a:rPr lang="en-US" dirty="0">
                <a:sym typeface="Calibri"/>
                <a:hlinkClick r:id="rId3"/>
              </a:rPr>
              <a:t>https://groups.google.com/forum/#!forum/docker-dev</a:t>
            </a:r>
          </a:p>
          <a:p>
            <a:pPr lvl="1"/>
            <a:r>
              <a:rPr lang="en-US" dirty="0">
                <a:sym typeface="Calibri"/>
                <a:hlinkClick r:id="rId4"/>
              </a:rPr>
              <a:t>https://forums.docker.com/</a:t>
            </a:r>
          </a:p>
          <a:p>
            <a:pPr lvl="1"/>
            <a:r>
              <a:rPr lang="en-US" dirty="0">
                <a:sym typeface="Calibri"/>
                <a:hlinkClick r:id="rId5"/>
              </a:rPr>
              <a:t>https://github.com/docker/docker/issues</a:t>
            </a:r>
          </a:p>
          <a:p>
            <a:pPr lvl="1"/>
            <a:r>
              <a:rPr lang="en-US" dirty="0">
                <a:sym typeface="Calibri"/>
                <a:hlinkClick r:id="rId6"/>
              </a:rPr>
              <a:t>https://docs.docker.com/opensource/get-help/</a:t>
            </a:r>
          </a:p>
          <a:p>
            <a:pPr lvl="1"/>
            <a:r>
              <a:rPr lang="en-US" dirty="0">
                <a:sym typeface="Calibri"/>
              </a:rPr>
              <a:t>IRC #</a:t>
            </a:r>
            <a:r>
              <a:rPr lang="en-US" dirty="0" err="1">
                <a:sym typeface="Calibri"/>
              </a:rPr>
              <a:t>docker</a:t>
            </a:r>
            <a:r>
              <a:rPr lang="en-US" dirty="0">
                <a:sym typeface="Calibri"/>
              </a:rPr>
              <a:t> &amp; #</a:t>
            </a:r>
            <a:r>
              <a:rPr lang="en-US" dirty="0" err="1">
                <a:sym typeface="Calibri"/>
              </a:rPr>
              <a:t>docker</a:t>
            </a:r>
            <a:r>
              <a:rPr lang="en-US" dirty="0">
                <a:sym typeface="Calibri"/>
              </a:rPr>
              <a:t>-dev</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Shape 1155"/>
          <p:cNvSpPr txBox="1">
            <a:spLocks noGrp="1"/>
          </p:cNvSpPr>
          <p:nvPr>
            <p:ph type="title"/>
          </p:nvPr>
        </p:nvSpPr>
        <p:spPr/>
        <p:txBody>
          <a:bodyPr/>
          <a:lstStyle/>
          <a:p>
            <a:pPr lvl="0"/>
            <a:r>
              <a:rPr lang="en-US">
                <a:sym typeface="Calibri"/>
              </a:rPr>
              <a:t>D</a:t>
            </a:r>
            <a:r>
              <a:rPr lang="en-US"/>
              <a:t>ocker Security Scanning</a:t>
            </a:r>
          </a:p>
          <a:p>
            <a:pPr lvl="0"/>
            <a:r>
              <a:rPr lang="en-US"/>
              <a:t>(formerly Project Nautilus)</a:t>
            </a:r>
          </a:p>
        </p:txBody>
      </p:sp>
      <p:sp>
        <p:nvSpPr>
          <p:cNvPr id="1156" name="Shape 1156"/>
          <p:cNvSpPr txBox="1">
            <a:spLocks noGrp="1"/>
          </p:cNvSpPr>
          <p:nvPr>
            <p:ph idx="1"/>
          </p:nvPr>
        </p:nvSpPr>
        <p:spPr/>
        <p:txBody>
          <a:bodyPr>
            <a:normAutofit fontScale="77500" lnSpcReduction="20000"/>
          </a:bodyPr>
          <a:lstStyle/>
          <a:p>
            <a:pPr lvl="0">
              <a:lnSpc>
                <a:spcPct val="120000"/>
              </a:lnSpc>
            </a:pPr>
            <a:r>
              <a:rPr lang="en-US" dirty="0"/>
              <a:t>Docker Security Scanning conducts binary level scanning of your images before they are deployed, provides a detailed bill of materials (BOM) that lists out all the layers and components, continuously monitors for new vulnerabilities, and provides notifications when new vulnerabilities are found.</a:t>
            </a:r>
          </a:p>
          <a:p>
            <a:pPr lvl="0">
              <a:lnSpc>
                <a:spcPct val="120000"/>
              </a:lnSpc>
            </a:pPr>
            <a:r>
              <a:rPr lang="en-US" dirty="0"/>
              <a:t>Available for private Docker Hub repositories (potentially free)</a:t>
            </a:r>
          </a:p>
          <a:p>
            <a:pPr lvl="0">
              <a:lnSpc>
                <a:spcPct val="120000"/>
              </a:lnSpc>
            </a:pPr>
            <a:r>
              <a:rPr lang="en-US" dirty="0"/>
              <a:t>Available as a paid service to Docker Cloud customers, maintainers of “Official” repositories on Docker Hub, and Docker EE Advanced</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Shape 1161"/>
          <p:cNvSpPr txBox="1">
            <a:spLocks noGrp="1"/>
          </p:cNvSpPr>
          <p:nvPr>
            <p:ph type="title"/>
          </p:nvPr>
        </p:nvSpPr>
        <p:spPr/>
        <p:txBody>
          <a:bodyPr/>
          <a:lstStyle/>
          <a:p>
            <a:pPr lvl="0"/>
            <a:r>
              <a:rPr lang="en-US"/>
              <a:t>Clair</a:t>
            </a:r>
            <a:r>
              <a:rPr lang="en-US">
                <a:sym typeface="Calibri"/>
              </a:rPr>
              <a:t> </a:t>
            </a:r>
            <a:r>
              <a:rPr lang="en-US"/>
              <a:t>by</a:t>
            </a:r>
            <a:r>
              <a:rPr lang="en-US">
                <a:sym typeface="Calibri"/>
              </a:rPr>
              <a:t> </a:t>
            </a:r>
            <a:r>
              <a:rPr lang="en-US"/>
              <a:t>CoreOS</a:t>
            </a:r>
          </a:p>
        </p:txBody>
      </p:sp>
      <p:sp>
        <p:nvSpPr>
          <p:cNvPr id="1162" name="Shape 1162"/>
          <p:cNvSpPr txBox="1">
            <a:spLocks noGrp="1"/>
          </p:cNvSpPr>
          <p:nvPr>
            <p:ph idx="1"/>
          </p:nvPr>
        </p:nvSpPr>
        <p:spPr/>
        <p:txBody>
          <a:bodyPr/>
          <a:lstStyle/>
          <a:p>
            <a:pPr lvl="0"/>
            <a:r>
              <a:rPr lang="en-US"/>
              <a:t>Robust free and open source image security scanning tool</a:t>
            </a:r>
          </a:p>
          <a:p>
            <a:pPr lvl="0"/>
            <a:r>
              <a:rPr lang="en-US">
                <a:hlinkClick r:id="rId3"/>
              </a:rPr>
              <a:t>https://github.com/coreos/clair</a:t>
            </a:r>
          </a:p>
          <a:p>
            <a:pPr lvl="0"/>
            <a:r>
              <a:rPr lang="en-US"/>
              <a:t>Static analysis of images for known vulnerabilities</a:t>
            </a:r>
          </a:p>
          <a:p>
            <a:pPr lvl="0"/>
            <a:r>
              <a:rPr lang="en-US"/>
              <a:t>Integrates into CI pipelines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Shape 1167"/>
          <p:cNvSpPr txBox="1">
            <a:spLocks noGrp="1"/>
          </p:cNvSpPr>
          <p:nvPr>
            <p:ph type="title"/>
          </p:nvPr>
        </p:nvSpPr>
        <p:spPr/>
        <p:txBody>
          <a:bodyPr/>
          <a:lstStyle/>
          <a:p>
            <a:pPr lvl="0"/>
            <a:r>
              <a:rPr lang="en-US" dirty="0"/>
              <a:t>Swarm Mode Security</a:t>
            </a:r>
          </a:p>
        </p:txBody>
      </p:sp>
      <p:sp>
        <p:nvSpPr>
          <p:cNvPr id="1168" name="Shape 1168"/>
          <p:cNvSpPr txBox="1">
            <a:spLocks noGrp="1"/>
          </p:cNvSpPr>
          <p:nvPr>
            <p:ph idx="1"/>
          </p:nvPr>
        </p:nvSpPr>
        <p:spPr/>
        <p:txBody>
          <a:bodyPr>
            <a:normAutofit fontScale="92500" lnSpcReduction="20000"/>
          </a:bodyPr>
          <a:lstStyle/>
          <a:p>
            <a:pPr marL="0" lvl="0" indent="0">
              <a:buNone/>
            </a:pPr>
            <a:r>
              <a:rPr lang="en-US" dirty="0"/>
              <a:t>Swarm Mode was designed with security in mind</a:t>
            </a:r>
          </a:p>
          <a:p>
            <a:pPr lvl="1"/>
            <a:r>
              <a:rPr lang="en-US" dirty="0"/>
              <a:t>Keys required to join a swarm</a:t>
            </a:r>
          </a:p>
          <a:p>
            <a:pPr lvl="2">
              <a:buFont typeface="Wingdings" panose="05000000000000000000" pitchFamily="2" charset="2"/>
              <a:buChar char="Ø"/>
            </a:pPr>
            <a:r>
              <a:rPr lang="en-US" dirty="0"/>
              <a:t>Key rotation features built-in</a:t>
            </a:r>
          </a:p>
          <a:p>
            <a:pPr lvl="1"/>
            <a:r>
              <a:rPr lang="en-US" dirty="0"/>
              <a:t>All node communications (management channel) are encrypted.</a:t>
            </a:r>
          </a:p>
          <a:p>
            <a:pPr lvl="2">
              <a:buFont typeface="Wingdings" panose="05000000000000000000" pitchFamily="2" charset="2"/>
              <a:buChar char="Ø"/>
            </a:pPr>
            <a:r>
              <a:rPr lang="en-US" dirty="0"/>
              <a:t>Certificates required for node communications</a:t>
            </a:r>
          </a:p>
          <a:p>
            <a:pPr lvl="2">
              <a:buFont typeface="Wingdings" panose="05000000000000000000" pitchFamily="2" charset="2"/>
              <a:buChar char="Ø"/>
            </a:pPr>
            <a:r>
              <a:rPr lang="en-US" dirty="0"/>
              <a:t>Certificate rotation features built-in</a:t>
            </a:r>
          </a:p>
          <a:p>
            <a:pPr lvl="1"/>
            <a:r>
              <a:rPr lang="en-US" dirty="0"/>
              <a:t>Overlay network management channel communications encrypted by default</a:t>
            </a:r>
          </a:p>
          <a:p>
            <a:pPr lvl="2">
              <a:buFont typeface="Wingdings" panose="05000000000000000000" pitchFamily="2" charset="2"/>
              <a:buChar char="Ø"/>
            </a:pPr>
            <a:r>
              <a:rPr lang="en-US" dirty="0"/>
              <a:t>Overlay network data may be easily encrypted by setting flag at network creation time</a:t>
            </a:r>
          </a:p>
          <a:p>
            <a:pPr lvl="2">
              <a:buFont typeface="Wingdings" panose="05000000000000000000" pitchFamily="2" charset="2"/>
              <a:buChar char="Ø"/>
            </a:pPr>
            <a:r>
              <a:rPr lang="en-US" dirty="0"/>
              <a:t>Key and certificate rotation features built-in</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4" name="Shape 117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Swarm Security Basics</a:t>
            </a:r>
          </a:p>
          <a:p>
            <a:pPr lvl="0" algn="l" rtl="0">
              <a:spcBef>
                <a:spcPts val="0"/>
              </a:spcBef>
              <a:buNone/>
            </a:pPr>
            <a:endParaRPr sz="4000" dirty="0">
              <a:solidFill>
                <a:srgbClr val="E36C09"/>
              </a:solidFill>
            </a:endParaRPr>
          </a:p>
        </p:txBody>
      </p:sp>
      <p:sp>
        <p:nvSpPr>
          <p:cNvPr id="1173" name="Shape 1173"/>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play with some of Swarm’s built-in service node management security features.</a:t>
            </a:r>
          </a:p>
          <a:p>
            <a:pPr marL="0" lvl="0" indent="0" rtl="0">
              <a:spcBef>
                <a:spcPts val="0"/>
              </a:spcBef>
              <a:buNone/>
            </a:pPr>
            <a:endParaRPr lang="en-US" sz="1800" dirty="0"/>
          </a:p>
          <a:p>
            <a:pPr marL="0" lvl="0" indent="0">
              <a:spcBef>
                <a:spcPts val="0"/>
              </a:spcBef>
              <a:buNone/>
            </a:pPr>
            <a:r>
              <a:rPr lang="en-US" sz="1800" dirty="0">
                <a:hlinkClick r:id="rId3"/>
              </a:rPr>
              <a:t>https://github.com/techtown-training/docker-bootcamp/blob/master/exercise/exercise7.2-docker-swarm-security.md</a:t>
            </a:r>
            <a:endParaRPr lang="en-US" sz="1800" dirty="0"/>
          </a:p>
          <a:p>
            <a:pPr marL="0" lvl="0" indent="0">
              <a:spcBef>
                <a:spcPts val="0"/>
              </a:spcBef>
              <a:buNone/>
            </a:pPr>
            <a:endParaRPr sz="1800" dirty="0"/>
          </a:p>
        </p:txBody>
      </p:sp>
      <p:grpSp>
        <p:nvGrpSpPr>
          <p:cNvPr id="1175" name="Shape 1175"/>
          <p:cNvGrpSpPr/>
          <p:nvPr/>
        </p:nvGrpSpPr>
        <p:grpSpPr>
          <a:xfrm>
            <a:off x="152400" y="762000"/>
            <a:ext cx="6248400" cy="1066800"/>
            <a:chOff x="457200" y="2971800"/>
            <a:chExt cx="4572000" cy="1066800"/>
          </a:xfrm>
        </p:grpSpPr>
        <p:pic>
          <p:nvPicPr>
            <p:cNvPr id="1176" name="Shape 117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77" name="Shape 117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7.2 CLASSROOM WORK</a:t>
              </a:r>
            </a:p>
          </p:txBody>
        </p:sp>
        <p:cxnSp>
          <p:nvCxnSpPr>
            <p:cNvPr id="1178" name="Shape 117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79" name="Shape 117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Shape 1184"/>
          <p:cNvSpPr txBox="1">
            <a:spLocks noGrp="1"/>
          </p:cNvSpPr>
          <p:nvPr>
            <p:ph type="title"/>
          </p:nvPr>
        </p:nvSpPr>
        <p:spPr/>
        <p:txBody>
          <a:bodyPr/>
          <a:lstStyle/>
          <a:p>
            <a:pPr lvl="0"/>
            <a:r>
              <a:rPr lang="en-US"/>
              <a:t>Secrets Management</a:t>
            </a:r>
          </a:p>
        </p:txBody>
      </p:sp>
      <p:sp>
        <p:nvSpPr>
          <p:cNvPr id="1185" name="Shape 1185"/>
          <p:cNvSpPr txBox="1">
            <a:spLocks noGrp="1"/>
          </p:cNvSpPr>
          <p:nvPr>
            <p:ph idx="1"/>
          </p:nvPr>
        </p:nvSpPr>
        <p:spPr/>
        <p:txBody>
          <a:bodyPr>
            <a:normAutofit lnSpcReduction="10000"/>
          </a:bodyPr>
          <a:lstStyle/>
          <a:p>
            <a:pPr lvl="0"/>
            <a:r>
              <a:rPr lang="en-US" dirty="0"/>
              <a:t>ENV variables - NOT recommended</a:t>
            </a:r>
          </a:p>
          <a:p>
            <a:pPr lvl="0"/>
            <a:r>
              <a:rPr lang="en-US" dirty="0"/>
              <a:t>General-purpose Key/Value Pair solutions </a:t>
            </a:r>
          </a:p>
          <a:p>
            <a:pPr lvl="1">
              <a:buFont typeface="Wingdings" panose="05000000000000000000" pitchFamily="2" charset="2"/>
              <a:buChar char="Ø"/>
            </a:pPr>
            <a:r>
              <a:rPr lang="en-US" dirty="0"/>
              <a:t>Vault</a:t>
            </a:r>
          </a:p>
          <a:p>
            <a:pPr lvl="1">
              <a:buFont typeface="Wingdings" panose="05000000000000000000" pitchFamily="2" charset="2"/>
              <a:buChar char="Ø"/>
            </a:pPr>
            <a:r>
              <a:rPr lang="en-US" dirty="0" err="1"/>
              <a:t>Keywhiz</a:t>
            </a:r>
            <a:endParaRPr lang="en-US" dirty="0"/>
          </a:p>
          <a:p>
            <a:pPr lvl="0"/>
            <a:r>
              <a:rPr lang="en-US" dirty="0"/>
              <a:t>Embedded in orchestration</a:t>
            </a:r>
          </a:p>
          <a:p>
            <a:pPr lvl="1">
              <a:buFont typeface="Wingdings" panose="05000000000000000000" pitchFamily="2" charset="2"/>
              <a:buChar char="Ø"/>
            </a:pPr>
            <a:r>
              <a:rPr lang="en-US" dirty="0"/>
              <a:t>Docker 1.13+ - recommended</a:t>
            </a:r>
          </a:p>
          <a:p>
            <a:pPr lvl="1">
              <a:buFont typeface="Wingdings" panose="05000000000000000000" pitchFamily="2" charset="2"/>
              <a:buChar char="Ø"/>
            </a:pPr>
            <a:r>
              <a:rPr lang="en-US" dirty="0"/>
              <a:t>Kubernetes secrets - NOT recommended*</a:t>
            </a:r>
          </a:p>
          <a:p>
            <a:pPr lvl="0"/>
            <a:r>
              <a:rPr lang="en-US" dirty="0"/>
              <a:t>Custom solutions</a:t>
            </a:r>
          </a:p>
          <a:p>
            <a:pPr lvl="1">
              <a:buFont typeface="Wingdings" panose="05000000000000000000" pitchFamily="2" charset="2"/>
              <a:buChar char="Ø"/>
            </a:pPr>
            <a:r>
              <a:rPr lang="en-US" dirty="0"/>
              <a:t>Make sure you care as much as Docker et 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p:txBody>
          <a:bodyPr/>
          <a:lstStyle/>
          <a:p>
            <a:pPr lvl="0"/>
            <a:r>
              <a:rPr lang="en-US">
                <a:sym typeface="Calibri"/>
              </a:rPr>
              <a:t>Containers as a Solution</a:t>
            </a:r>
          </a:p>
        </p:txBody>
      </p:sp>
      <p:pic>
        <p:nvPicPr>
          <p:cNvPr id="208" name="Shape 208"/>
          <p:cNvPicPr preferRelativeResize="0">
            <a:picLocks noGrp="1"/>
          </p:cNvPicPr>
          <p:nvPr>
            <p:ph idx="1"/>
          </p:nvPr>
        </p:nvPicPr>
        <p:blipFill rotWithShape="1">
          <a:blip r:embed="rId3">
            <a:alphaModFix/>
          </a:blip>
          <a:srcRect/>
          <a:stretch/>
        </p:blipFill>
        <p:spPr>
          <a:xfrm>
            <a:off x="628650" y="2194106"/>
            <a:ext cx="7886700" cy="3312750"/>
          </a:xfr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1" name="Shape 1191"/>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Swarm Secrets Management</a:t>
            </a:r>
          </a:p>
          <a:p>
            <a:pPr lvl="0" algn="l" rtl="0">
              <a:spcBef>
                <a:spcPts val="0"/>
              </a:spcBef>
              <a:buNone/>
            </a:pPr>
            <a:endParaRPr sz="4000" dirty="0">
              <a:solidFill>
                <a:srgbClr val="E36C09"/>
              </a:solidFill>
            </a:endParaRPr>
          </a:p>
        </p:txBody>
      </p:sp>
      <p:sp>
        <p:nvSpPr>
          <p:cNvPr id="1190" name="Shape 1190"/>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use Docker’s secrets objects to share a secret across nodes in a swarm.</a:t>
            </a:r>
          </a:p>
          <a:p>
            <a:pPr marL="0" lvl="0" indent="0" rtl="0">
              <a:spcBef>
                <a:spcPts val="0"/>
              </a:spcBef>
              <a:buNone/>
            </a:pPr>
            <a:endParaRPr sz="1800" dirty="0"/>
          </a:p>
          <a:p>
            <a:pPr marL="457200" lvl="0" indent="-342900" rtl="0">
              <a:spcBef>
                <a:spcPts val="0"/>
              </a:spcBef>
              <a:buSzPct val="100000"/>
              <a:buAutoNum type="arabicPeriod"/>
            </a:pPr>
            <a:r>
              <a:rPr lang="en-US" sz="1800" dirty="0"/>
              <a:t>Make sure your host is not participating in a swarm</a:t>
            </a:r>
          </a:p>
          <a:p>
            <a:pPr marL="914400" lvl="1" indent="-342900" rtl="0">
              <a:spcBef>
                <a:spcPts val="0"/>
              </a:spcBef>
              <a:buSzPct val="100000"/>
              <a:buAutoNum type="alphaLcPeriod"/>
            </a:pPr>
            <a:r>
              <a:rPr lang="en-US" sz="1800" dirty="0"/>
              <a:t>docker swarm leave</a:t>
            </a:r>
          </a:p>
          <a:p>
            <a:pPr marL="457200" lvl="0" indent="-342900" rtl="0">
              <a:spcBef>
                <a:spcPts val="0"/>
              </a:spcBef>
              <a:buSzPct val="100000"/>
              <a:buAutoNum type="arabicPeriod"/>
            </a:pPr>
            <a:r>
              <a:rPr lang="en-US" sz="1800" dirty="0"/>
              <a:t>Create (and join) a new swarm:</a:t>
            </a:r>
          </a:p>
          <a:p>
            <a:pPr marL="914400" lvl="1" indent="-342900" rtl="0">
              <a:spcBef>
                <a:spcPts val="0"/>
              </a:spcBef>
              <a:buSzPct val="100000"/>
              <a:buAutoNum type="alphaLcPeriod"/>
            </a:pPr>
            <a:r>
              <a:rPr lang="en-US" sz="1800" dirty="0" err="1"/>
              <a:t>mkdir</a:t>
            </a:r>
            <a:r>
              <a:rPr lang="en-US" sz="1800" dirty="0"/>
              <a:t> ~/secrets</a:t>
            </a:r>
          </a:p>
          <a:p>
            <a:pPr marL="914400" lvl="1" indent="-342900" rtl="0">
              <a:spcBef>
                <a:spcPts val="0"/>
              </a:spcBef>
              <a:buSzPct val="100000"/>
              <a:buAutoNum type="alphaLcPeriod"/>
            </a:pPr>
            <a:r>
              <a:rPr lang="en-US" sz="1800" dirty="0"/>
              <a:t>cd  ~/secrets</a:t>
            </a:r>
          </a:p>
          <a:p>
            <a:pPr marL="914400" lvl="1" indent="-342900" rtl="0">
              <a:spcBef>
                <a:spcPts val="0"/>
              </a:spcBef>
              <a:buSzPct val="100000"/>
              <a:buAutoNum type="alphaLcPeriod"/>
            </a:pPr>
            <a:r>
              <a:rPr lang="en-US" sz="1800" dirty="0"/>
              <a:t>docker swarm </a:t>
            </a:r>
            <a:r>
              <a:rPr lang="en-US" sz="1800" dirty="0" err="1"/>
              <a:t>init</a:t>
            </a:r>
            <a:endParaRPr lang="en-US" sz="1800" dirty="0"/>
          </a:p>
          <a:p>
            <a:pPr marL="0" lvl="0" indent="0" rtl="0">
              <a:spcBef>
                <a:spcPts val="0"/>
              </a:spcBef>
              <a:buNone/>
            </a:pPr>
            <a:endParaRPr sz="1800" dirty="0"/>
          </a:p>
          <a:p>
            <a:pPr marL="0" lvl="0" indent="0">
              <a:spcBef>
                <a:spcPts val="0"/>
              </a:spcBef>
              <a:buNone/>
            </a:pPr>
            <a:r>
              <a:rPr lang="en-US" sz="1800" u="sng" dirty="0">
                <a:solidFill>
                  <a:schemeClr val="hlink"/>
                </a:solidFill>
                <a:hlinkClick r:id="rId3"/>
              </a:rPr>
              <a:t>https://github.com/techtown-training/docker-bootcamp/blob/master/exercise/exercise7.3-docker-secrets.md</a:t>
            </a:r>
          </a:p>
        </p:txBody>
      </p:sp>
      <p:grpSp>
        <p:nvGrpSpPr>
          <p:cNvPr id="1192" name="Shape 1192"/>
          <p:cNvGrpSpPr/>
          <p:nvPr/>
        </p:nvGrpSpPr>
        <p:grpSpPr>
          <a:xfrm>
            <a:off x="152400" y="762000"/>
            <a:ext cx="5410200" cy="1066800"/>
            <a:chOff x="457200" y="2971800"/>
            <a:chExt cx="4572000" cy="1066800"/>
          </a:xfrm>
        </p:grpSpPr>
        <p:pic>
          <p:nvPicPr>
            <p:cNvPr id="1193" name="Shape 1193"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94" name="Shape 1194"/>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7.3 CLASSROOM WORK</a:t>
              </a:r>
            </a:p>
          </p:txBody>
        </p:sp>
        <p:cxnSp>
          <p:nvCxnSpPr>
            <p:cNvPr id="1195" name="Shape 1195"/>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96" name="Shape 1196"/>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Shape 1201"/>
          <p:cNvSpPr txBox="1">
            <a:spLocks noGrp="1"/>
          </p:cNvSpPr>
          <p:nvPr>
            <p:ph type="title"/>
          </p:nvPr>
        </p:nvSpPr>
        <p:spPr/>
        <p:txBody>
          <a:bodyPr/>
          <a:lstStyle/>
          <a:p>
            <a:pPr lvl="0"/>
            <a:r>
              <a:rPr lang="en-US"/>
              <a:t>What’s New in Docker 1.13+</a:t>
            </a:r>
          </a:p>
        </p:txBody>
      </p:sp>
      <p:sp>
        <p:nvSpPr>
          <p:cNvPr id="1202" name="Shape 1202"/>
          <p:cNvSpPr txBox="1">
            <a:spLocks noGrp="1"/>
          </p:cNvSpPr>
          <p:nvPr>
            <p:ph idx="1"/>
          </p:nvPr>
        </p:nvSpPr>
        <p:spPr/>
        <p:txBody>
          <a:bodyPr>
            <a:normAutofit fontScale="92500" lnSpcReduction="20000"/>
          </a:bodyPr>
          <a:lstStyle/>
          <a:p>
            <a:pPr marL="0" lvl="0" indent="0">
              <a:buNone/>
            </a:pPr>
            <a:r>
              <a:rPr lang="en-US" dirty="0">
                <a:hlinkClick r:id="rId3"/>
              </a:rPr>
              <a:t>https://blog.docker.com/2017/01/whats-new-in-docker-1-13/</a:t>
            </a:r>
            <a:r>
              <a:rPr lang="en-US" dirty="0"/>
              <a:t> </a:t>
            </a:r>
          </a:p>
          <a:p>
            <a:pPr lvl="0"/>
            <a:r>
              <a:rPr lang="en-US" dirty="0"/>
              <a:t>Compose files for </a:t>
            </a:r>
            <a:r>
              <a:rPr lang="en-US" dirty="0" err="1"/>
              <a:t>docker</a:t>
            </a:r>
            <a:r>
              <a:rPr lang="en-US" dirty="0"/>
              <a:t> swarm deployment</a:t>
            </a:r>
          </a:p>
          <a:p>
            <a:pPr lvl="0"/>
            <a:r>
              <a:rPr lang="en-US" dirty="0"/>
              <a:t>Improved CLI backwards compatibility</a:t>
            </a:r>
          </a:p>
          <a:p>
            <a:pPr lvl="0"/>
            <a:r>
              <a:rPr lang="en-US" dirty="0"/>
              <a:t>Clean-up commands</a:t>
            </a:r>
          </a:p>
          <a:p>
            <a:pPr lvl="0"/>
            <a:r>
              <a:rPr lang="en-US" dirty="0"/>
              <a:t>CLI restructured - object-&gt;action</a:t>
            </a:r>
          </a:p>
          <a:p>
            <a:pPr lvl="0"/>
            <a:r>
              <a:rPr lang="en-US" dirty="0"/>
              <a:t>Monitoring improvements for services</a:t>
            </a:r>
          </a:p>
          <a:p>
            <a:pPr lvl="0"/>
            <a:r>
              <a:rPr lang="en-US" dirty="0"/>
              <a:t>--squash flag (flatten all newly built layers)</a:t>
            </a:r>
          </a:p>
          <a:p>
            <a:pPr lvl="0"/>
            <a:r>
              <a:rPr lang="en-US" dirty="0"/>
              <a:t>Docker for AWS and Azure out of beta</a:t>
            </a:r>
          </a:p>
          <a:p>
            <a:pPr lvl="0"/>
            <a:r>
              <a:rPr lang="en-US" dirty="0"/>
              <a:t>Secrets objects out of beta</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Shape 1207"/>
          <p:cNvSpPr txBox="1">
            <a:spLocks noGrp="1"/>
          </p:cNvSpPr>
          <p:nvPr>
            <p:ph type="title"/>
          </p:nvPr>
        </p:nvSpPr>
        <p:spPr/>
        <p:txBody>
          <a:bodyPr/>
          <a:lstStyle/>
          <a:p>
            <a:pPr lvl="0"/>
            <a:r>
              <a:rPr lang="en-US"/>
              <a:t>Announced at DockerCon US 2017</a:t>
            </a:r>
          </a:p>
        </p:txBody>
      </p:sp>
      <p:sp>
        <p:nvSpPr>
          <p:cNvPr id="1208" name="Shape 1208"/>
          <p:cNvSpPr txBox="1">
            <a:spLocks noGrp="1"/>
          </p:cNvSpPr>
          <p:nvPr>
            <p:ph idx="1"/>
          </p:nvPr>
        </p:nvSpPr>
        <p:spPr/>
        <p:txBody>
          <a:bodyPr>
            <a:normAutofit fontScale="77500" lnSpcReduction="20000"/>
          </a:bodyPr>
          <a:lstStyle/>
          <a:p>
            <a:pPr lvl="0"/>
            <a:r>
              <a:rPr lang="en-US" dirty="0"/>
              <a:t>Multi-stage Builds</a:t>
            </a:r>
          </a:p>
          <a:p>
            <a:pPr lvl="0"/>
            <a:r>
              <a:rPr lang="en-US" dirty="0"/>
              <a:t>Docker Google Cloud Platform beta available</a:t>
            </a:r>
          </a:p>
          <a:p>
            <a:pPr lvl="0"/>
            <a:r>
              <a:rPr lang="en-US" dirty="0" err="1"/>
              <a:t>LinuxKit</a:t>
            </a:r>
            <a:r>
              <a:rPr lang="en-US" dirty="0"/>
              <a:t> available</a:t>
            </a:r>
          </a:p>
          <a:p>
            <a:pPr lvl="1">
              <a:buFont typeface="Wingdings" panose="05000000000000000000" pitchFamily="2" charset="2"/>
              <a:buChar char="Ø"/>
            </a:pPr>
            <a:r>
              <a:rPr lang="en-US" dirty="0"/>
              <a:t>Open source tool for building your own extraordinarily tiny and needs-specific Linux OS distributions</a:t>
            </a:r>
          </a:p>
          <a:p>
            <a:pPr lvl="0"/>
            <a:r>
              <a:rPr lang="en-US" dirty="0"/>
              <a:t>Image2Docker (for Native Windows Container dev)</a:t>
            </a:r>
          </a:p>
          <a:p>
            <a:pPr lvl="1">
              <a:buFont typeface="Wingdings" panose="05000000000000000000" pitchFamily="2" charset="2"/>
              <a:buChar char="Ø"/>
            </a:pPr>
            <a:r>
              <a:rPr lang="en-US" dirty="0"/>
              <a:t>Analyzes Windows VM files (VHD, VHDK, WIM and  VMDK) and suggests </a:t>
            </a:r>
            <a:r>
              <a:rPr lang="en-US" dirty="0" err="1"/>
              <a:t>dockerfile</a:t>
            </a:r>
            <a:r>
              <a:rPr lang="en-US" dirty="0"/>
              <a:t> commands to replicate installed components</a:t>
            </a:r>
          </a:p>
          <a:p>
            <a:pPr lvl="0"/>
            <a:r>
              <a:rPr lang="en-US" dirty="0"/>
              <a:t>Oracle announces it will release their products into</a:t>
            </a:r>
            <a:br>
              <a:rPr lang="en-US" dirty="0"/>
            </a:br>
            <a:r>
              <a:rPr lang="en-US" dirty="0"/>
              <a:t>Docker Store</a:t>
            </a:r>
          </a:p>
          <a:p>
            <a:pPr lvl="0"/>
            <a:r>
              <a:rPr lang="en-US" dirty="0"/>
              <a:t>Persistent storage solutions abounded - EMC, </a:t>
            </a:r>
            <a:r>
              <a:rPr lang="en-US" dirty="0" err="1"/>
              <a:t>StorageOS</a:t>
            </a:r>
            <a:r>
              <a:rPr lang="en-US" dirty="0"/>
              <a:t>, Nimble*</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Shape 1213"/>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a:t>Docker is So Much Fun!</a:t>
            </a:r>
          </a:p>
        </p:txBody>
      </p:sp>
      <p:sp>
        <p:nvSpPr>
          <p:cNvPr id="1214" name="Shape 1214"/>
          <p:cNvSpPr txBox="1">
            <a:spLocks noGrp="1"/>
          </p:cNvSpPr>
          <p:nvPr>
            <p:ph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US" sz="2400" dirty="0"/>
              <a:t>So easy to get started</a:t>
            </a:r>
          </a:p>
          <a:p>
            <a:pPr marL="914400" lvl="1" indent="-381000" rtl="0">
              <a:spcBef>
                <a:spcPts val="0"/>
              </a:spcBef>
              <a:buSzPct val="100000"/>
              <a:buFont typeface="Wingdings" panose="05000000000000000000" pitchFamily="2" charset="2"/>
              <a:buChar char="Ø"/>
            </a:pPr>
            <a:r>
              <a:rPr lang="en-US" sz="2400" dirty="0"/>
              <a:t>Got an open-source or commercial service or application that you’re considering? Docker makes </a:t>
            </a:r>
            <a:r>
              <a:rPr lang="en-US" sz="2400" strike="sngStrike" dirty="0"/>
              <a:t>playing with</a:t>
            </a:r>
            <a:r>
              <a:rPr lang="en-US" sz="2400" dirty="0"/>
              <a:t> researching it as easy as:</a:t>
            </a:r>
          </a:p>
          <a:p>
            <a:pPr marL="1485900" lvl="2" indent="-342900" rtl="0">
              <a:spcBef>
                <a:spcPts val="0"/>
              </a:spcBef>
              <a:buFont typeface="Arial" panose="020B0604020202020204" pitchFamily="34" charset="0"/>
              <a:buChar char="•"/>
            </a:pPr>
            <a:r>
              <a:rPr lang="en-US" dirty="0"/>
              <a:t>$ </a:t>
            </a:r>
            <a:r>
              <a:rPr lang="en-US" dirty="0" err="1"/>
              <a:t>docker</a:t>
            </a:r>
            <a:r>
              <a:rPr lang="en-US" dirty="0"/>
              <a:t> run </a:t>
            </a:r>
            <a:r>
              <a:rPr lang="en-US" dirty="0" err="1"/>
              <a:t>coolnewtoy:latest</a:t>
            </a:r>
            <a:endParaRPr lang="en-US" dirty="0"/>
          </a:p>
          <a:p>
            <a:pPr marL="457200" lvl="0" indent="-381000" rtl="0">
              <a:spcBef>
                <a:spcPts val="0"/>
              </a:spcBef>
              <a:buSzPct val="100000"/>
            </a:pPr>
            <a:r>
              <a:rPr lang="en-US" sz="2400" dirty="0"/>
              <a:t>So easy to scale:</a:t>
            </a:r>
          </a:p>
          <a:p>
            <a:pPr marL="914400" lvl="1" indent="-381000" rtl="0">
              <a:spcBef>
                <a:spcPts val="0"/>
              </a:spcBef>
              <a:buSzPct val="100000"/>
              <a:buFont typeface="Wingdings" panose="05000000000000000000" pitchFamily="2" charset="2"/>
              <a:buChar char="Ø"/>
            </a:pPr>
            <a:r>
              <a:rPr lang="en-US" sz="2400" dirty="0" err="1"/>
              <a:t>docker</a:t>
            </a:r>
            <a:r>
              <a:rPr lang="en-US" sz="2400" dirty="0"/>
              <a:t> service scale </a:t>
            </a:r>
            <a:r>
              <a:rPr lang="en-US" sz="2400" dirty="0" err="1"/>
              <a:t>webfrontend</a:t>
            </a:r>
            <a:r>
              <a:rPr lang="en-US" sz="2400" dirty="0"/>
              <a:t>=5</a:t>
            </a:r>
          </a:p>
          <a:p>
            <a:pPr marL="457200" lvl="0" indent="-381000" rtl="0">
              <a:spcBef>
                <a:spcPts val="0"/>
              </a:spcBef>
              <a:buSzPct val="100000"/>
            </a:pPr>
            <a:r>
              <a:rPr lang="en-US" sz="2400" dirty="0"/>
              <a:t>Some more fun:</a:t>
            </a:r>
          </a:p>
          <a:p>
            <a:pPr marL="914400" lvl="1" indent="-381000" rtl="0">
              <a:spcBef>
                <a:spcPts val="0"/>
              </a:spcBef>
              <a:buSzPct val="100000"/>
              <a:buFont typeface="Wingdings" panose="05000000000000000000" pitchFamily="2" charset="2"/>
              <a:buChar char="Ø"/>
            </a:pPr>
            <a:r>
              <a:rPr lang="en-US" sz="2400" u="sng" dirty="0">
                <a:solidFill>
                  <a:schemeClr val="hlink"/>
                </a:solidFill>
                <a:hlinkClick r:id="rId3"/>
              </a:rPr>
              <a:t>https://github.com/docker/dockercraft</a:t>
            </a:r>
          </a:p>
          <a:p>
            <a:pPr marL="1333500" lvl="2" indent="-342900" rtl="0">
              <a:spcBef>
                <a:spcPts val="0"/>
              </a:spcBef>
              <a:buSzPct val="100000"/>
              <a:buFont typeface="Arial" panose="020B0604020202020204" pitchFamily="34" charset="0"/>
              <a:buChar char="•"/>
            </a:pPr>
            <a:r>
              <a:rPr lang="en-US" sz="2400" u="sng" dirty="0">
                <a:solidFill>
                  <a:schemeClr val="hlink"/>
                </a:solidFill>
                <a:hlinkClick r:id="rId4"/>
              </a:rPr>
              <a:t>https://www.youtube.com/watch?v=eZDlJgJf55o</a:t>
            </a:r>
          </a:p>
          <a:p>
            <a:pPr marL="0" lvl="0" indent="0">
              <a:spcBef>
                <a:spcPts val="0"/>
              </a:spcBef>
              <a:buNone/>
            </a:pPr>
            <a:endParaRPr sz="2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33884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0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p:txBody>
          <a:bodyPr/>
          <a:lstStyle/>
          <a:p>
            <a:pPr lvl="0"/>
            <a:r>
              <a:rPr lang="en-US">
                <a:sym typeface="Calibri"/>
              </a:rPr>
              <a:t>Developer Benefits</a:t>
            </a:r>
          </a:p>
        </p:txBody>
      </p:sp>
      <p:sp>
        <p:nvSpPr>
          <p:cNvPr id="214" name="Shape 214"/>
          <p:cNvSpPr txBox="1">
            <a:spLocks noGrp="1"/>
          </p:cNvSpPr>
          <p:nvPr>
            <p:ph idx="1"/>
          </p:nvPr>
        </p:nvSpPr>
        <p:spPr/>
        <p:txBody>
          <a:bodyPr>
            <a:normAutofit fontScale="25000" lnSpcReduction="20000"/>
          </a:bodyPr>
          <a:lstStyle/>
          <a:p>
            <a:pPr marL="0" lvl="0" indent="0">
              <a:lnSpc>
                <a:spcPct val="120000"/>
              </a:lnSpc>
              <a:buNone/>
            </a:pPr>
            <a:r>
              <a:rPr lang="en-US" sz="8000" dirty="0">
                <a:sym typeface="Calibri"/>
              </a:rPr>
              <a:t>Build once...(finally) run anywhere </a:t>
            </a:r>
          </a:p>
          <a:p>
            <a:pPr lvl="1">
              <a:lnSpc>
                <a:spcPct val="120000"/>
              </a:lnSpc>
            </a:pPr>
            <a:r>
              <a:rPr lang="en-US" sz="7200" dirty="0">
                <a:sym typeface="Calibri"/>
              </a:rPr>
              <a:t>A clean, safe, hygienic and portable runtime environment for your app. </a:t>
            </a:r>
          </a:p>
          <a:p>
            <a:pPr lvl="1">
              <a:lnSpc>
                <a:spcPct val="120000"/>
              </a:lnSpc>
            </a:pPr>
            <a:r>
              <a:rPr lang="en-US" sz="7200" dirty="0">
                <a:sym typeface="Calibri"/>
              </a:rPr>
              <a:t>No worries about missing dependencies, packages and other pain points during subsequent deployments. </a:t>
            </a:r>
          </a:p>
          <a:p>
            <a:pPr lvl="1">
              <a:lnSpc>
                <a:spcPct val="120000"/>
              </a:lnSpc>
            </a:pPr>
            <a:r>
              <a:rPr lang="en-US" sz="7200" dirty="0">
                <a:sym typeface="Calibri"/>
              </a:rPr>
              <a:t>Run each app in its own isolated container, so you can run various versions of libraries and other dependencies for each app without worrying </a:t>
            </a:r>
          </a:p>
          <a:p>
            <a:pPr lvl="1">
              <a:lnSpc>
                <a:spcPct val="120000"/>
              </a:lnSpc>
            </a:pPr>
            <a:r>
              <a:rPr lang="en-US" sz="7200" dirty="0">
                <a:sym typeface="Calibri"/>
              </a:rPr>
              <a:t>Automate testing, integration, packaging...anything you can script </a:t>
            </a:r>
          </a:p>
          <a:p>
            <a:pPr lvl="1">
              <a:lnSpc>
                <a:spcPct val="120000"/>
              </a:lnSpc>
            </a:pPr>
            <a:r>
              <a:rPr lang="en-US" sz="7200" dirty="0">
                <a:sym typeface="Calibri"/>
              </a:rPr>
              <a:t>Reduce/eliminate concerns about compatibility on different platforms, either your own or your customers. </a:t>
            </a:r>
          </a:p>
          <a:p>
            <a:pPr lvl="1">
              <a:lnSpc>
                <a:spcPct val="120000"/>
              </a:lnSpc>
            </a:pPr>
            <a:r>
              <a:rPr lang="en-US" sz="7200" dirty="0">
                <a:sym typeface="Calibri"/>
              </a:rPr>
              <a:t>Cheap, zero-penalty containers to deploy services? A VM without the overhead of a VM? Instant replay and reset of image snapshots? That’s the power of Docker </a:t>
            </a:r>
          </a:p>
          <a:p>
            <a:pPr lvl="0"/>
            <a:endParaRPr lang="en-US" sz="2800" dirty="0">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p:txBody>
          <a:bodyPr/>
          <a:lstStyle/>
          <a:p>
            <a:pPr lvl="0"/>
            <a:r>
              <a:rPr lang="en-US">
                <a:sym typeface="Calibri"/>
              </a:rPr>
              <a:t>Operational Benefits</a:t>
            </a:r>
          </a:p>
        </p:txBody>
      </p:sp>
      <p:sp>
        <p:nvSpPr>
          <p:cNvPr id="220" name="Shape 220"/>
          <p:cNvSpPr txBox="1">
            <a:spLocks noGrp="1"/>
          </p:cNvSpPr>
          <p:nvPr>
            <p:ph idx="1"/>
          </p:nvPr>
        </p:nvSpPr>
        <p:spPr/>
        <p:txBody>
          <a:bodyPr>
            <a:normAutofit fontScale="77500" lnSpcReduction="20000"/>
          </a:bodyPr>
          <a:lstStyle/>
          <a:p>
            <a:pPr marL="0" lvl="0" indent="0">
              <a:lnSpc>
                <a:spcPct val="110000"/>
              </a:lnSpc>
              <a:buNone/>
            </a:pPr>
            <a:r>
              <a:rPr lang="en-US" dirty="0">
                <a:sym typeface="Calibri"/>
              </a:rPr>
              <a:t>Configure once...run anything </a:t>
            </a:r>
          </a:p>
          <a:p>
            <a:pPr lvl="1">
              <a:lnSpc>
                <a:spcPct val="110000"/>
              </a:lnSpc>
            </a:pPr>
            <a:r>
              <a:rPr lang="en-US" dirty="0">
                <a:sym typeface="Calibri"/>
              </a:rPr>
              <a:t>Make the entire lifecycle more efficient, consistent, and repeatable </a:t>
            </a:r>
          </a:p>
          <a:p>
            <a:pPr lvl="1">
              <a:lnSpc>
                <a:spcPct val="110000"/>
              </a:lnSpc>
            </a:pPr>
            <a:r>
              <a:rPr lang="en-US" dirty="0">
                <a:sym typeface="Calibri"/>
              </a:rPr>
              <a:t>Increase the quality of code produced by developers. </a:t>
            </a:r>
          </a:p>
          <a:p>
            <a:pPr lvl="1">
              <a:lnSpc>
                <a:spcPct val="110000"/>
              </a:lnSpc>
            </a:pPr>
            <a:r>
              <a:rPr lang="en-US" dirty="0">
                <a:sym typeface="Calibri"/>
              </a:rPr>
              <a:t>Eliminate inconsistencies between development, test, production, and customer environments </a:t>
            </a:r>
          </a:p>
          <a:p>
            <a:pPr lvl="1">
              <a:lnSpc>
                <a:spcPct val="110000"/>
              </a:lnSpc>
            </a:pPr>
            <a:r>
              <a:rPr lang="en-US" dirty="0">
                <a:sym typeface="Calibri"/>
              </a:rPr>
              <a:t>Support segregation of duties </a:t>
            </a:r>
          </a:p>
          <a:p>
            <a:pPr lvl="1">
              <a:lnSpc>
                <a:spcPct val="110000"/>
              </a:lnSpc>
            </a:pPr>
            <a:r>
              <a:rPr lang="en-US" dirty="0">
                <a:sym typeface="Calibri"/>
              </a:rPr>
              <a:t>Significantly improves the speed and reliability of continuous deployment and continuous integration systems </a:t>
            </a:r>
          </a:p>
          <a:p>
            <a:pPr lvl="1">
              <a:lnSpc>
                <a:spcPct val="110000"/>
              </a:lnSpc>
            </a:pPr>
            <a:r>
              <a:rPr lang="en-US" dirty="0">
                <a:sym typeface="Calibri"/>
              </a:rPr>
              <a:t>Because the containers are so lightweight, address significant performance, costs, deployment, and portability issues normally associated with VM </a:t>
            </a:r>
          </a:p>
          <a:p>
            <a:pPr lvl="1"/>
            <a:endParaRPr lang="en-US" dirty="0">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p:txBody>
          <a:bodyPr/>
          <a:lstStyle/>
          <a:p>
            <a:pPr lvl="0"/>
            <a:r>
              <a:rPr lang="en-US">
                <a:sym typeface="Calibri"/>
              </a:rPr>
              <a:t>VMs vs. Containers</a:t>
            </a:r>
          </a:p>
        </p:txBody>
      </p:sp>
      <p:pic>
        <p:nvPicPr>
          <p:cNvPr id="226" name="Shape 226"/>
          <p:cNvPicPr preferRelativeResize="0">
            <a:picLocks noGrp="1"/>
          </p:cNvPicPr>
          <p:nvPr>
            <p:ph idx="1"/>
          </p:nvPr>
        </p:nvPicPr>
        <p:blipFill rotWithShape="1">
          <a:blip r:embed="rId3">
            <a:alphaModFix/>
          </a:blip>
          <a:stretch/>
        </p:blipFill>
        <p:spPr>
          <a:xfrm>
            <a:off x="628650" y="2124208"/>
            <a:ext cx="7886700" cy="3452546"/>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pPr lvl="0"/>
            <a:r>
              <a:rPr lang="en-US">
                <a:sym typeface="Calibri"/>
              </a:rPr>
              <a:t>VMs vs. Containers</a:t>
            </a:r>
          </a:p>
        </p:txBody>
      </p:sp>
      <p:sp>
        <p:nvSpPr>
          <p:cNvPr id="3" name="Content Placeholder 2"/>
          <p:cNvSpPr>
            <a:spLocks noGrp="1"/>
          </p:cNvSpPr>
          <p:nvPr>
            <p:ph idx="1"/>
          </p:nvPr>
        </p:nvSpPr>
        <p:spPr/>
        <p:txBody>
          <a:bodyPr/>
          <a:lstStyle/>
          <a:p>
            <a:endParaRPr lang="en-US"/>
          </a:p>
        </p:txBody>
      </p:sp>
      <p:pic>
        <p:nvPicPr>
          <p:cNvPr id="232" name="Shape 232"/>
          <p:cNvPicPr preferRelativeResize="0"/>
          <p:nvPr/>
        </p:nvPicPr>
        <p:blipFill>
          <a:blip r:embed="rId3">
            <a:alphaModFix/>
          </a:blip>
          <a:stretch>
            <a:fillRect/>
          </a:stretch>
        </p:blipFill>
        <p:spPr>
          <a:xfrm>
            <a:off x="152400" y="1219200"/>
            <a:ext cx="8839198" cy="44576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p:txBody>
          <a:bodyPr/>
          <a:lstStyle/>
          <a:p>
            <a:pPr lvl="0"/>
            <a:r>
              <a:rPr lang="en-US">
                <a:sym typeface="Calibri"/>
              </a:rPr>
              <a:t>VMs vs. Containers</a:t>
            </a:r>
          </a:p>
        </p:txBody>
      </p:sp>
      <p:graphicFrame>
        <p:nvGraphicFramePr>
          <p:cNvPr id="238" name="Shape 238"/>
          <p:cNvGraphicFramePr/>
          <p:nvPr>
            <p:extLst>
              <p:ext uri="{D42A27DB-BD31-4B8C-83A1-F6EECF244321}">
                <p14:modId xmlns:p14="http://schemas.microsoft.com/office/powerpoint/2010/main" val="3590016719"/>
              </p:ext>
            </p:extLst>
          </p:nvPr>
        </p:nvGraphicFramePr>
        <p:xfrm>
          <a:off x="990600" y="1524000"/>
          <a:ext cx="7239000" cy="4318000"/>
        </p:xfrm>
        <a:graphic>
          <a:graphicData uri="http://schemas.openxmlformats.org/drawingml/2006/table">
            <a:tbl>
              <a:tblPr firstRow="1" bandRow="1">
                <a:tableStyleId>{EB344D84-9AFB-497E-A393-DC336BA19D2E}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84204">
                <a:tc>
                  <a:txBody>
                    <a:bodyPr/>
                    <a:lstStyle/>
                    <a:p>
                      <a:pPr marL="0" marR="0" lvl="0" indent="0" algn="l" rtl="0">
                        <a:spcBef>
                          <a:spcPts val="0"/>
                        </a:spcBef>
                        <a:buSzPct val="25000"/>
                        <a:buNone/>
                      </a:pPr>
                      <a:r>
                        <a:rPr lang="en-US" sz="1800" u="none" strike="noStrike" cap="none" dirty="0"/>
                        <a:t>Virtual Machines (VMs)</a:t>
                      </a:r>
                    </a:p>
                  </a:txBody>
                  <a:tcPr marL="91450" marR="91450" marT="45725" marB="45725"/>
                </a:tc>
                <a:tc>
                  <a:txBody>
                    <a:bodyPr/>
                    <a:lstStyle/>
                    <a:p>
                      <a:pPr marL="0" marR="0" lvl="0" indent="0" algn="l" rtl="0">
                        <a:spcBef>
                          <a:spcPts val="0"/>
                        </a:spcBef>
                        <a:buSzPct val="25000"/>
                        <a:buNone/>
                      </a:pPr>
                      <a:r>
                        <a:rPr lang="en-US" sz="1800"/>
                        <a:t>Containers</a:t>
                      </a:r>
                    </a:p>
                  </a:txBody>
                  <a:tcPr marL="91450" marR="91450" marT="45725" marB="45725"/>
                </a:tc>
                <a:extLst>
                  <a:ext uri="{0D108BD9-81ED-4DB2-BD59-A6C34878D82A}">
                    <a16:rowId xmlns:a16="http://schemas.microsoft.com/office/drawing/2014/main" val="10000"/>
                  </a:ext>
                </a:extLst>
              </a:tr>
              <a:tr h="835740">
                <a:tc>
                  <a:txBody>
                    <a:bodyPr/>
                    <a:lstStyle/>
                    <a:p>
                      <a:pPr marL="0" marR="0" lvl="0" indent="0" algn="l" rtl="0">
                        <a:spcBef>
                          <a:spcPts val="0"/>
                        </a:spcBef>
                        <a:buSzPct val="25000"/>
                        <a:buNone/>
                      </a:pPr>
                      <a:r>
                        <a:rPr lang="en-US" sz="1800" dirty="0"/>
                        <a:t>Represents hardware-level virtualization</a:t>
                      </a:r>
                    </a:p>
                  </a:txBody>
                  <a:tcPr marL="91450" marR="91450" marT="45725" marB="45725"/>
                </a:tc>
                <a:tc>
                  <a:txBody>
                    <a:bodyPr/>
                    <a:lstStyle/>
                    <a:p>
                      <a:pPr marL="0" marR="0" lvl="0" indent="0" algn="l" rtl="0">
                        <a:spcBef>
                          <a:spcPts val="0"/>
                        </a:spcBef>
                        <a:buSzPct val="25000"/>
                        <a:buNone/>
                      </a:pPr>
                      <a:r>
                        <a:rPr lang="en-US" sz="1800"/>
                        <a:t>Represents operating system virtualization</a:t>
                      </a:r>
                    </a:p>
                  </a:txBody>
                  <a:tcPr marL="91450" marR="91450" marT="45725" marB="45725"/>
                </a:tc>
                <a:extLst>
                  <a:ext uri="{0D108BD9-81ED-4DB2-BD59-A6C34878D82A}">
                    <a16:rowId xmlns:a16="http://schemas.microsoft.com/office/drawing/2014/main" val="10001"/>
                  </a:ext>
                </a:extLst>
              </a:tr>
              <a:tr h="484204">
                <a:tc>
                  <a:txBody>
                    <a:bodyPr/>
                    <a:lstStyle/>
                    <a:p>
                      <a:pPr marL="0" marR="0" lvl="0" indent="0" algn="l" rtl="0">
                        <a:spcBef>
                          <a:spcPts val="0"/>
                        </a:spcBef>
                        <a:buSzPct val="25000"/>
                        <a:buNone/>
                      </a:pPr>
                      <a:r>
                        <a:rPr lang="en-US" sz="1800"/>
                        <a:t>Heavyweight</a:t>
                      </a:r>
                    </a:p>
                  </a:txBody>
                  <a:tcPr marL="91450" marR="91450" marT="45725" marB="45725"/>
                </a:tc>
                <a:tc>
                  <a:txBody>
                    <a:bodyPr/>
                    <a:lstStyle/>
                    <a:p>
                      <a:pPr marL="0" marR="0" lvl="0" indent="0" algn="l" rtl="0">
                        <a:spcBef>
                          <a:spcPts val="0"/>
                        </a:spcBef>
                        <a:buSzPct val="25000"/>
                        <a:buNone/>
                      </a:pPr>
                      <a:r>
                        <a:rPr lang="en-US" sz="1800"/>
                        <a:t>Lightweight</a:t>
                      </a:r>
                    </a:p>
                  </a:txBody>
                  <a:tcPr marL="91450" marR="91450" marT="45725" marB="45725"/>
                </a:tc>
                <a:extLst>
                  <a:ext uri="{0D108BD9-81ED-4DB2-BD59-A6C34878D82A}">
                    <a16:rowId xmlns:a16="http://schemas.microsoft.com/office/drawing/2014/main" val="10002"/>
                  </a:ext>
                </a:extLst>
              </a:tr>
              <a:tr h="835740">
                <a:tc>
                  <a:txBody>
                    <a:bodyPr/>
                    <a:lstStyle/>
                    <a:p>
                      <a:pPr marL="0" marR="0" lvl="0" indent="0" algn="l" rtl="0">
                        <a:spcBef>
                          <a:spcPts val="0"/>
                        </a:spcBef>
                        <a:buSzPct val="25000"/>
                        <a:buNone/>
                      </a:pPr>
                      <a:r>
                        <a:rPr lang="en-US" sz="1800" dirty="0"/>
                        <a:t>Slow provisioning</a:t>
                      </a:r>
                    </a:p>
                  </a:txBody>
                  <a:tcPr marL="91450" marR="91450" marT="45725" marB="45725"/>
                </a:tc>
                <a:tc>
                  <a:txBody>
                    <a:bodyPr/>
                    <a:lstStyle/>
                    <a:p>
                      <a:pPr marL="0" marR="0" lvl="0" indent="0" algn="l" rtl="0">
                        <a:spcBef>
                          <a:spcPts val="0"/>
                        </a:spcBef>
                        <a:buSzPct val="25000"/>
                        <a:buNone/>
                      </a:pPr>
                      <a:r>
                        <a:rPr lang="en-US" sz="1800"/>
                        <a:t>Real-time provisioning and scalability</a:t>
                      </a:r>
                    </a:p>
                  </a:txBody>
                  <a:tcPr marL="91450" marR="91450" marT="45725" marB="45725"/>
                </a:tc>
                <a:extLst>
                  <a:ext uri="{0D108BD9-81ED-4DB2-BD59-A6C34878D82A}">
                    <a16:rowId xmlns:a16="http://schemas.microsoft.com/office/drawing/2014/main" val="10003"/>
                  </a:ext>
                </a:extLst>
              </a:tr>
              <a:tr h="484204">
                <a:tc>
                  <a:txBody>
                    <a:bodyPr/>
                    <a:lstStyle/>
                    <a:p>
                      <a:pPr marL="0" marR="0" lvl="0" indent="0" algn="l" rtl="0">
                        <a:spcBef>
                          <a:spcPts val="0"/>
                        </a:spcBef>
                        <a:buSzPct val="25000"/>
                        <a:buNone/>
                      </a:pPr>
                      <a:r>
                        <a:rPr lang="en-US" sz="1800"/>
                        <a:t>Limited performance</a:t>
                      </a:r>
                    </a:p>
                  </a:txBody>
                  <a:tcPr marL="91450" marR="91450" marT="45725" marB="45725"/>
                </a:tc>
                <a:tc>
                  <a:txBody>
                    <a:bodyPr/>
                    <a:lstStyle/>
                    <a:p>
                      <a:pPr marL="0" marR="0" lvl="0" indent="0" algn="l" rtl="0">
                        <a:spcBef>
                          <a:spcPts val="0"/>
                        </a:spcBef>
                        <a:buSzPct val="25000"/>
                        <a:buNone/>
                      </a:pPr>
                      <a:r>
                        <a:rPr lang="en-US" sz="1800"/>
                        <a:t>Native performance</a:t>
                      </a:r>
                    </a:p>
                  </a:txBody>
                  <a:tcPr marL="91450" marR="91450" marT="45725" marB="45725"/>
                </a:tc>
                <a:extLst>
                  <a:ext uri="{0D108BD9-81ED-4DB2-BD59-A6C34878D82A}">
                    <a16:rowId xmlns:a16="http://schemas.microsoft.com/office/drawing/2014/main" val="10004"/>
                  </a:ext>
                </a:extLst>
              </a:tr>
              <a:tr h="1193908">
                <a:tc>
                  <a:txBody>
                    <a:bodyPr/>
                    <a:lstStyle/>
                    <a:p>
                      <a:pPr marL="0" marR="0" lvl="0" indent="0" algn="l" rtl="0">
                        <a:spcBef>
                          <a:spcPts val="0"/>
                        </a:spcBef>
                        <a:buSzPct val="25000"/>
                        <a:buNone/>
                      </a:pPr>
                      <a:r>
                        <a:rPr lang="en-US" sz="1800"/>
                        <a:t>Fully isolated and therefore more secure (maybe)</a:t>
                      </a:r>
                    </a:p>
                  </a:txBody>
                  <a:tcPr marL="91450" marR="91450" marT="45725" marB="45725"/>
                </a:tc>
                <a:tc>
                  <a:txBody>
                    <a:bodyPr/>
                    <a:lstStyle/>
                    <a:p>
                      <a:pPr marL="0" marR="0" lvl="0" indent="0" algn="l" rtl="0">
                        <a:spcBef>
                          <a:spcPts val="0"/>
                        </a:spcBef>
                        <a:buSzPct val="25000"/>
                        <a:buNone/>
                      </a:pPr>
                      <a:r>
                        <a:rPr lang="en-US" sz="1800" dirty="0"/>
                        <a:t>Process-level isolation and therefore less secure (maybe)</a:t>
                      </a: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077570513"/>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2370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pPr lvl="0"/>
            <a:r>
              <a:rPr lang="en-US">
                <a:sym typeface="Calibri"/>
              </a:rPr>
              <a:t>VMs vs. Containers</a:t>
            </a:r>
            <a:endParaRPr lang="en-US" dirty="0">
              <a:sym typeface="Calibri"/>
            </a:endParaRPr>
          </a:p>
        </p:txBody>
      </p:sp>
      <p:graphicFrame>
        <p:nvGraphicFramePr>
          <p:cNvPr id="244" name="Shape 244"/>
          <p:cNvGraphicFramePr/>
          <p:nvPr>
            <p:extLst>
              <p:ext uri="{D42A27DB-BD31-4B8C-83A1-F6EECF244321}">
                <p14:modId xmlns:p14="http://schemas.microsoft.com/office/powerpoint/2010/main" val="4112543774"/>
              </p:ext>
            </p:extLst>
          </p:nvPr>
        </p:nvGraphicFramePr>
        <p:xfrm>
          <a:off x="457200" y="1595120"/>
          <a:ext cx="8229600" cy="2966800"/>
        </p:xfrm>
        <a:graphic>
          <a:graphicData uri="http://schemas.openxmlformats.org/drawingml/2006/table">
            <a:tbl>
              <a:tblPr firstRow="1" bandRow="1">
                <a:tableStyleId>{EB344D84-9AFB-497E-A393-DC336BA19D2E}</a:tableStyleId>
              </a:tblPr>
              <a:tblGrid>
                <a:gridCol w="822960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dirty="0">
                          <a:sym typeface="Arial"/>
                        </a:rPr>
                        <a:t>Simulates a physical machine </a:t>
                      </a:r>
                      <a:endParaRPr lang="en-US" sz="1800" b="1" dirty="0">
                        <a:solidFill>
                          <a:srgbClr val="00206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ym typeface="Arial"/>
                        </a:rPr>
                        <a:t>Provides a local file system</a:t>
                      </a:r>
                      <a:endParaRPr lang="en-US" sz="1800">
                        <a:solidFill>
                          <a:srgbClr val="00206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ym typeface="Arial"/>
                        </a:rPr>
                        <a:t>Can be accessed over a network</a:t>
                      </a:r>
                      <a:endParaRPr lang="en-US" sz="1800">
                        <a:solidFill>
                          <a:srgbClr val="00206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Full and independent guest operating system </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Virtualized device drivers</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Strong resource and memory management </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Huge memory foot-print</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b="1" dirty="0">
                          <a:solidFill>
                            <a:srgbClr val="FF0000"/>
                          </a:solidFill>
                          <a:sym typeface="Arial"/>
                        </a:rPr>
                        <a:t>Needs a hypervisor </a:t>
                      </a:r>
                      <a:endParaRPr lang="en-US" sz="1800" b="1" dirty="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p:txBody>
          <a:bodyPr/>
          <a:lstStyle/>
          <a:p>
            <a:pPr lvl="0"/>
            <a:r>
              <a:rPr lang="en-US">
                <a:sym typeface="Calibri"/>
              </a:rPr>
              <a:t>Dev/Ops Container Workflow</a:t>
            </a:r>
          </a:p>
        </p:txBody>
      </p:sp>
      <p:pic>
        <p:nvPicPr>
          <p:cNvPr id="250" name="Shape 250"/>
          <p:cNvPicPr preferRelativeResize="0">
            <a:picLocks noGrp="1"/>
          </p:cNvPicPr>
          <p:nvPr>
            <p:ph idx="1"/>
          </p:nvPr>
        </p:nvPicPr>
        <p:blipFill rotWithShape="1">
          <a:blip r:embed="rId3">
            <a:alphaModFix/>
          </a:blip>
          <a:srcRect/>
          <a:stretch/>
        </p:blipFill>
        <p:spPr>
          <a:xfrm>
            <a:off x="628650" y="1752475"/>
            <a:ext cx="7886700" cy="4196013"/>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p:txBody>
          <a:bodyPr/>
          <a:lstStyle/>
          <a:p>
            <a:pPr lvl="0"/>
            <a:r>
              <a:rPr lang="en-US">
                <a:sym typeface="Calibri"/>
              </a:rPr>
              <a:t>Container Benefits</a:t>
            </a:r>
          </a:p>
        </p:txBody>
      </p:sp>
      <p:pic>
        <p:nvPicPr>
          <p:cNvPr id="256" name="Shape 256"/>
          <p:cNvPicPr preferRelativeResize="0">
            <a:picLocks noGrp="1"/>
          </p:cNvPicPr>
          <p:nvPr>
            <p:ph idx="1"/>
          </p:nvPr>
        </p:nvPicPr>
        <p:blipFill rotWithShape="1">
          <a:blip r:embed="rId3">
            <a:alphaModFix/>
          </a:blip>
          <a:stretch/>
        </p:blipFill>
        <p:spPr>
          <a:xfrm>
            <a:off x="628650" y="2398833"/>
            <a:ext cx="7886700" cy="2903296"/>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Shape 261"/>
          <p:cNvGraphicFramePr/>
          <p:nvPr>
            <p:extLst>
              <p:ext uri="{D42A27DB-BD31-4B8C-83A1-F6EECF244321}">
                <p14:modId xmlns:p14="http://schemas.microsoft.com/office/powerpoint/2010/main" val="2539255124"/>
              </p:ext>
            </p:extLst>
          </p:nvPr>
        </p:nvGraphicFramePr>
        <p:xfrm>
          <a:off x="526625" y="1066800"/>
          <a:ext cx="8236375" cy="5028900"/>
        </p:xfrm>
        <a:graphic>
          <a:graphicData uri="http://schemas.openxmlformats.org/drawingml/2006/table">
            <a:tbl>
              <a:tblPr>
                <a:tableStyleId>{8799B23B-EC83-4686-B30A-512413B5E67A}</a:tableStyleId>
              </a:tblPr>
              <a:tblGrid>
                <a:gridCol w="2430664">
                  <a:extLst>
                    <a:ext uri="{9D8B030D-6E8A-4147-A177-3AD203B41FA5}">
                      <a16:colId xmlns:a16="http://schemas.microsoft.com/office/drawing/2014/main" val="20000"/>
                    </a:ext>
                  </a:extLst>
                </a:gridCol>
                <a:gridCol w="1034169">
                  <a:extLst>
                    <a:ext uri="{9D8B030D-6E8A-4147-A177-3AD203B41FA5}">
                      <a16:colId xmlns:a16="http://schemas.microsoft.com/office/drawing/2014/main" val="20001"/>
                    </a:ext>
                  </a:extLst>
                </a:gridCol>
                <a:gridCol w="1590514">
                  <a:extLst>
                    <a:ext uri="{9D8B030D-6E8A-4147-A177-3AD203B41FA5}">
                      <a16:colId xmlns:a16="http://schemas.microsoft.com/office/drawing/2014/main" val="20002"/>
                    </a:ext>
                  </a:extLst>
                </a:gridCol>
                <a:gridCol w="1590514">
                  <a:extLst>
                    <a:ext uri="{9D8B030D-6E8A-4147-A177-3AD203B41FA5}">
                      <a16:colId xmlns:a16="http://schemas.microsoft.com/office/drawing/2014/main" val="20003"/>
                    </a:ext>
                  </a:extLst>
                </a:gridCol>
                <a:gridCol w="1590514">
                  <a:extLst>
                    <a:ext uri="{9D8B030D-6E8A-4147-A177-3AD203B41FA5}">
                      <a16:colId xmlns:a16="http://schemas.microsoft.com/office/drawing/2014/main" val="20004"/>
                    </a:ext>
                  </a:extLst>
                </a:gridCol>
              </a:tblGrid>
              <a:tr h="540330">
                <a:tc>
                  <a:txBody>
                    <a:bodyPr/>
                    <a:lstStyle/>
                    <a:p>
                      <a:pPr lvl="0">
                        <a:spcBef>
                          <a:spcPts val="0"/>
                        </a:spcBef>
                        <a:buNone/>
                      </a:pPr>
                      <a:endParaRPr dirty="0"/>
                    </a:p>
                  </a:txBody>
                  <a:tcPr marL="91425" marR="91425" marT="91425" marB="91425"/>
                </a:tc>
                <a:tc>
                  <a:txBody>
                    <a:bodyPr/>
                    <a:lstStyle/>
                    <a:p>
                      <a:pPr lvl="0" rtl="0">
                        <a:spcBef>
                          <a:spcPts val="0"/>
                        </a:spcBef>
                        <a:buClr>
                          <a:schemeClr val="dk1"/>
                        </a:buClr>
                        <a:buSzPct val="91666"/>
                        <a:buFont typeface="Arial"/>
                        <a:buNone/>
                      </a:pPr>
                      <a:r>
                        <a:rPr lang="en-US" sz="1200">
                          <a:sym typeface="Calibri"/>
                        </a:rPr>
                        <a:t>COMMUNITY EDITION</a:t>
                      </a:r>
                      <a:endParaRPr lang="en-US" sz="1200">
                        <a:solidFill>
                          <a:schemeClr val="dk1"/>
                        </a:solidFill>
                        <a:latin typeface="Calibri"/>
                        <a:ea typeface="Calibri"/>
                        <a:cs typeface="Calibri"/>
                        <a:sym typeface="Calibri"/>
                      </a:endParaRPr>
                    </a:p>
                  </a:txBody>
                  <a:tcPr marL="91425" marR="91425" marT="91425" marB="91425"/>
                </a:tc>
                <a:tc>
                  <a:txBody>
                    <a:bodyPr/>
                    <a:lstStyle/>
                    <a:p>
                      <a:pPr lvl="0" rtl="0">
                        <a:spcBef>
                          <a:spcPts val="0"/>
                        </a:spcBef>
                        <a:buClr>
                          <a:schemeClr val="dk1"/>
                        </a:buClr>
                        <a:buSzPct val="91666"/>
                        <a:buFont typeface="Arial"/>
                        <a:buNone/>
                      </a:pPr>
                      <a:r>
                        <a:rPr lang="en-US" sz="1200">
                          <a:sym typeface="Calibri"/>
                        </a:rPr>
                        <a:t>ENTERPRISE EDITION BASIC</a:t>
                      </a:r>
                      <a:endParaRPr lang="en-US" sz="1200">
                        <a:solidFill>
                          <a:schemeClr val="dk1"/>
                        </a:solidFill>
                        <a:latin typeface="Calibri"/>
                        <a:ea typeface="Calibri"/>
                        <a:cs typeface="Calibri"/>
                        <a:sym typeface="Calibri"/>
                      </a:endParaRPr>
                    </a:p>
                  </a:txBody>
                  <a:tcPr marL="91425" marR="91425" marT="91425" marB="91425"/>
                </a:tc>
                <a:tc>
                  <a:txBody>
                    <a:bodyPr/>
                    <a:lstStyle/>
                    <a:p>
                      <a:pPr lvl="0" rtl="0">
                        <a:spcBef>
                          <a:spcPts val="0"/>
                        </a:spcBef>
                        <a:buClr>
                          <a:schemeClr val="dk1"/>
                        </a:buClr>
                        <a:buSzPct val="91666"/>
                        <a:buFont typeface="Arial"/>
                        <a:buNone/>
                      </a:pPr>
                      <a:r>
                        <a:rPr lang="en-US" sz="1200">
                          <a:sym typeface="Calibri"/>
                        </a:rPr>
                        <a:t>ENTERPRISE EDITION STANDARD</a:t>
                      </a:r>
                      <a:endParaRPr lang="en-US" sz="1200">
                        <a:solidFill>
                          <a:schemeClr val="dk1"/>
                        </a:solidFill>
                        <a:latin typeface="Calibri"/>
                        <a:ea typeface="Calibri"/>
                        <a:cs typeface="Calibri"/>
                        <a:sym typeface="Calibri"/>
                      </a:endParaRPr>
                    </a:p>
                  </a:txBody>
                  <a:tcPr marL="91425" marR="91425" marT="91425" marB="91425"/>
                </a:tc>
                <a:tc>
                  <a:txBody>
                    <a:bodyPr/>
                    <a:lstStyle/>
                    <a:p>
                      <a:pPr lvl="0" rtl="0">
                        <a:spcBef>
                          <a:spcPts val="0"/>
                        </a:spcBef>
                        <a:buClr>
                          <a:schemeClr val="dk1"/>
                        </a:buClr>
                        <a:buSzPct val="91666"/>
                        <a:buFont typeface="Arial"/>
                        <a:buNone/>
                      </a:pPr>
                      <a:r>
                        <a:rPr lang="en-US" sz="1200" dirty="0">
                          <a:sym typeface="Calibri"/>
                        </a:rPr>
                        <a:t>ENTERPRISE EDITION ADVANCED</a:t>
                      </a:r>
                      <a:endParaRPr lang="en-US" sz="1200" dirty="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540330">
                <a:tc>
                  <a:txBody>
                    <a:bodyPr/>
                    <a:lstStyle/>
                    <a:p>
                      <a:pPr lvl="0" rtl="0">
                        <a:spcBef>
                          <a:spcPts val="0"/>
                        </a:spcBef>
                        <a:buNone/>
                      </a:pPr>
                      <a:r>
                        <a:rPr lang="en-US" sz="1200">
                          <a:sym typeface="Calibri"/>
                        </a:rPr>
                        <a:t>Container engine and built in orchestration, networking, security</a:t>
                      </a:r>
                      <a:endParaRPr lang="en-US" sz="120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540330">
                <a:tc>
                  <a:txBody>
                    <a:bodyPr/>
                    <a:lstStyle/>
                    <a:p>
                      <a:pPr lvl="0" rtl="0">
                        <a:spcBef>
                          <a:spcPts val="0"/>
                        </a:spcBef>
                        <a:buNone/>
                      </a:pPr>
                      <a:r>
                        <a:rPr lang="en-US" sz="1200">
                          <a:sym typeface="Calibri"/>
                        </a:rPr>
                        <a:t>Docker Certified - Infrastructure, Plugins and ISV Containers</a:t>
                      </a:r>
                      <a:endParaRPr lang="en-US" sz="120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540330">
                <a:tc>
                  <a:txBody>
                    <a:bodyPr/>
                    <a:lstStyle/>
                    <a:p>
                      <a:pPr lvl="0" rtl="0">
                        <a:spcBef>
                          <a:spcPts val="0"/>
                        </a:spcBef>
                        <a:buNone/>
                      </a:pPr>
                      <a:r>
                        <a:rPr lang="en-US" sz="1200">
                          <a:sym typeface="Calibri"/>
                        </a:rPr>
                        <a:t>Image Management</a:t>
                      </a:r>
                    </a:p>
                    <a:p>
                      <a:pPr lvl="0" rtl="0">
                        <a:spcBef>
                          <a:spcPts val="0"/>
                        </a:spcBef>
                        <a:buNone/>
                      </a:pPr>
                      <a:r>
                        <a:rPr lang="en-US" sz="1200">
                          <a:sym typeface="Calibri"/>
                        </a:rPr>
                        <a:t>(private registry, caching)</a:t>
                      </a:r>
                      <a:endParaRPr lang="en-US" sz="1200">
                        <a:solidFill>
                          <a:schemeClr val="dk1"/>
                        </a:solidFill>
                        <a:latin typeface="Calibri"/>
                        <a:ea typeface="Calibri"/>
                        <a:cs typeface="Calibri"/>
                        <a:sym typeface="Calibri"/>
                      </a:endParaRPr>
                    </a:p>
                  </a:txBody>
                  <a:tcPr marL="91425" marR="91425" marT="91425" marB="91425"/>
                </a:tc>
                <a:tc>
                  <a:txBody>
                    <a:bodyPr/>
                    <a:lstStyle/>
                    <a:p>
                      <a:pPr lvl="0" algn="ctr" rtl="0">
                        <a:spcBef>
                          <a:spcPts val="0"/>
                        </a:spcBef>
                        <a:buClr>
                          <a:schemeClr val="dk1"/>
                        </a:buClr>
                        <a:buSzPct val="91666"/>
                        <a:buFont typeface="Arial"/>
                        <a:buNone/>
                      </a:pPr>
                      <a:r>
                        <a:rPr lang="en-US" sz="1200">
                          <a:sym typeface="Calibri"/>
                        </a:rPr>
                        <a:t>Cloud hosted repos</a:t>
                      </a:r>
                      <a:endParaRPr lang="en-US" sz="1200">
                        <a:solidFill>
                          <a:schemeClr val="dk1"/>
                        </a:solidFill>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r h="540330">
                <a:tc>
                  <a:txBody>
                    <a:bodyPr/>
                    <a:lstStyle/>
                    <a:p>
                      <a:pPr lvl="0" rtl="0">
                        <a:spcBef>
                          <a:spcPts val="0"/>
                        </a:spcBef>
                        <a:buNone/>
                      </a:pPr>
                      <a:r>
                        <a:rPr lang="en-US" sz="1200" dirty="0">
                          <a:sym typeface="Calibri"/>
                        </a:rPr>
                        <a:t>Docker Datacenter - Integrated container app management</a:t>
                      </a:r>
                      <a:endParaRPr lang="en-US" sz="1200" dirty="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4"/>
                  </a:ext>
                </a:extLst>
              </a:tr>
              <a:tr h="540330">
                <a:tc>
                  <a:txBody>
                    <a:bodyPr/>
                    <a:lstStyle/>
                    <a:p>
                      <a:pPr lvl="0" rtl="0">
                        <a:spcBef>
                          <a:spcPts val="0"/>
                        </a:spcBef>
                        <a:buNone/>
                      </a:pPr>
                      <a:r>
                        <a:rPr lang="en-US" sz="1200">
                          <a:sym typeface="Calibri"/>
                        </a:rPr>
                        <a:t>Docker Datacenter - Multi-tenancy with RBAC, LDAP/AD support</a:t>
                      </a:r>
                      <a:endParaRPr lang="en-US" sz="120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endParaRPr sz="1200" dirty="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5"/>
                  </a:ext>
                </a:extLst>
              </a:tr>
              <a:tr h="540330">
                <a:tc>
                  <a:txBody>
                    <a:bodyPr/>
                    <a:lstStyle/>
                    <a:p>
                      <a:pPr lvl="0" rtl="0">
                        <a:spcBef>
                          <a:spcPts val="0"/>
                        </a:spcBef>
                        <a:buClr>
                          <a:schemeClr val="dk1"/>
                        </a:buClr>
                        <a:buSzPct val="91666"/>
                        <a:buFont typeface="Arial"/>
                        <a:buNone/>
                      </a:pPr>
                      <a:r>
                        <a:rPr lang="en-US" sz="1200" dirty="0">
                          <a:sym typeface="Calibri"/>
                        </a:rPr>
                        <a:t>Integrated secrets </a:t>
                      </a:r>
                      <a:r>
                        <a:rPr lang="en-US" sz="1200" dirty="0" err="1">
                          <a:sym typeface="Calibri"/>
                        </a:rPr>
                        <a:t>mgmt</a:t>
                      </a:r>
                      <a:r>
                        <a:rPr lang="en-US" sz="1200" dirty="0">
                          <a:sym typeface="Calibri"/>
                        </a:rPr>
                        <a:t>, image signing policy</a:t>
                      </a:r>
                      <a:endParaRPr lang="en-US" sz="1200" dirty="0">
                        <a:solidFill>
                          <a:schemeClr val="dk1"/>
                        </a:solidFill>
                        <a:latin typeface="Calibri"/>
                        <a:ea typeface="Calibri"/>
                        <a:cs typeface="Calibri"/>
                        <a:sym typeface="Calibri"/>
                      </a:endParaRP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6"/>
                  </a:ext>
                </a:extLst>
              </a:tr>
              <a:tr h="450270">
                <a:tc>
                  <a:txBody>
                    <a:bodyPr/>
                    <a:lstStyle/>
                    <a:p>
                      <a:pPr lvl="0">
                        <a:spcBef>
                          <a:spcPts val="0"/>
                        </a:spcBef>
                        <a:buNone/>
                      </a:pPr>
                      <a:r>
                        <a:rPr lang="en-US" sz="1200" dirty="0">
                          <a:sym typeface="Calibri"/>
                        </a:rPr>
                        <a:t>Image security scanning</a:t>
                      </a:r>
                      <a:endParaRPr lang="en-US" sz="1200" dirty="0">
                        <a:latin typeface="Calibri"/>
                        <a:ea typeface="Calibri"/>
                        <a:cs typeface="Calibri"/>
                        <a:sym typeface="Calibri"/>
                      </a:endParaRPr>
                    </a:p>
                  </a:txBody>
                  <a:tcPr marL="91425" marR="91425" marT="91425" marB="91425"/>
                </a:tc>
                <a:tc>
                  <a:txBody>
                    <a:bodyPr/>
                    <a:lstStyle/>
                    <a:p>
                      <a:pPr lvl="0" algn="ctr">
                        <a:spcBef>
                          <a:spcPts val="0"/>
                        </a:spcBef>
                        <a:buNone/>
                      </a:pPr>
                      <a:r>
                        <a:rPr lang="en-US" sz="1200">
                          <a:sym typeface="Calibri"/>
                        </a:rPr>
                        <a:t>Preview</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ym typeface="Calibri"/>
                        </a:rPr>
                        <a:t>✓</a:t>
                      </a:r>
                      <a:endParaRPr lang="en-US" sz="1800">
                        <a:solidFill>
                          <a:srgbClr val="93C47D"/>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7"/>
                  </a:ext>
                </a:extLst>
              </a:tr>
              <a:tr h="360210">
                <a:tc>
                  <a:txBody>
                    <a:bodyPr/>
                    <a:lstStyle/>
                    <a:p>
                      <a:pPr lvl="0">
                        <a:spcBef>
                          <a:spcPts val="0"/>
                        </a:spcBef>
                        <a:buNone/>
                      </a:pPr>
                      <a:r>
                        <a:rPr lang="en-US" sz="1200">
                          <a:sym typeface="Calibri"/>
                        </a:rPr>
                        <a:t>Support</a:t>
                      </a:r>
                      <a:endParaRPr lang="en-US" sz="1200">
                        <a:latin typeface="Calibri"/>
                        <a:ea typeface="Calibri"/>
                        <a:cs typeface="Calibri"/>
                        <a:sym typeface="Calibri"/>
                      </a:endParaRPr>
                    </a:p>
                  </a:txBody>
                  <a:tcPr marL="91425" marR="91425" marT="91425" marB="91425"/>
                </a:tc>
                <a:tc>
                  <a:txBody>
                    <a:bodyPr/>
                    <a:lstStyle/>
                    <a:p>
                      <a:pPr lvl="0" algn="ctr">
                        <a:spcBef>
                          <a:spcPts val="0"/>
                        </a:spcBef>
                        <a:buNone/>
                      </a:pPr>
                      <a:r>
                        <a:rPr lang="en-US" sz="1200">
                          <a:sym typeface="Calibri"/>
                        </a:rPr>
                        <a:t>Community</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Biz Day or 24x7</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Biz Day or 24x7</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Biz Day or 24x7</a:t>
                      </a:r>
                      <a:endParaRPr lang="en-US"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8"/>
                  </a:ext>
                </a:extLst>
              </a:tr>
              <a:tr h="360210">
                <a:tc>
                  <a:txBody>
                    <a:bodyPr/>
                    <a:lstStyle/>
                    <a:p>
                      <a:pPr lvl="0" rtl="0">
                        <a:spcBef>
                          <a:spcPts val="0"/>
                        </a:spcBef>
                        <a:buNone/>
                      </a:pPr>
                      <a:r>
                        <a:rPr lang="en-US" sz="1200">
                          <a:sym typeface="Calibri"/>
                        </a:rPr>
                        <a:t>Pricing</a:t>
                      </a:r>
                      <a:endParaRPr lang="en-US" sz="1200">
                        <a:latin typeface="Calibri"/>
                        <a:ea typeface="Calibri"/>
                        <a:cs typeface="Calibri"/>
                        <a:sym typeface="Calibri"/>
                      </a:endParaRPr>
                    </a:p>
                  </a:txBody>
                  <a:tcPr marL="91425" marR="91425" marT="91425" marB="91425"/>
                </a:tc>
                <a:tc>
                  <a:txBody>
                    <a:bodyPr/>
                    <a:lstStyle/>
                    <a:p>
                      <a:pPr lvl="0" algn="ctr">
                        <a:spcBef>
                          <a:spcPts val="0"/>
                        </a:spcBef>
                        <a:buNone/>
                      </a:pPr>
                      <a:r>
                        <a:rPr lang="en-US" sz="1200">
                          <a:sym typeface="Calibri"/>
                        </a:rPr>
                        <a:t>Free</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$750/node/year</a:t>
                      </a:r>
                      <a:endParaRPr lang="en-US" sz="1200">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a:sym typeface="Calibri"/>
                        </a:rPr>
                        <a:t>$1,500/node/year</a:t>
                      </a:r>
                      <a:endParaRPr lang="en-US" sz="1200">
                        <a:solidFill>
                          <a:schemeClr val="dk1"/>
                        </a:solidFill>
                        <a:latin typeface="Calibri"/>
                        <a:ea typeface="Calibri"/>
                        <a:cs typeface="Calibri"/>
                        <a:sym typeface="Calibri"/>
                      </a:endParaRPr>
                    </a:p>
                  </a:txBody>
                  <a:tcPr marL="91425" marR="91425" marT="91425" marB="91425" anchor="ctr"/>
                </a:tc>
                <a:tc>
                  <a:txBody>
                    <a:bodyPr/>
                    <a:lstStyle/>
                    <a:p>
                      <a:pPr lvl="0" algn="ctr">
                        <a:spcBef>
                          <a:spcPts val="0"/>
                        </a:spcBef>
                        <a:buNone/>
                      </a:pPr>
                      <a:r>
                        <a:rPr lang="en-US" sz="1200" dirty="0">
                          <a:sym typeface="Calibri"/>
                        </a:rPr>
                        <a:t>$2,000/node/year</a:t>
                      </a:r>
                      <a:endParaRPr lang="en-US" sz="1200" dirty="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9"/>
                  </a:ext>
                </a:extLst>
              </a:tr>
            </a:tbl>
          </a:graphicData>
        </a:graphic>
      </p:graphicFrame>
      <p:sp>
        <p:nvSpPr>
          <p:cNvPr id="262" name="Shape 262"/>
          <p:cNvSpPr txBox="1">
            <a:spLocks noGrp="1"/>
          </p:cNvSpPr>
          <p:nvPr>
            <p:ph type="title"/>
          </p:nvPr>
        </p:nvSpPr>
        <p:spPr>
          <a:xfrm>
            <a:off x="381000" y="152400"/>
            <a:ext cx="7886700" cy="1158872"/>
          </a:xfrm>
        </p:spPr>
        <p:txBody>
          <a:bodyPr/>
          <a:lstStyle/>
          <a:p>
            <a:pPr lvl="0"/>
            <a:r>
              <a:rPr lang="en-US" dirty="0"/>
              <a:t>Docker CE vs. Docker EE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p:txBody>
          <a:bodyPr/>
          <a:lstStyle/>
          <a:p>
            <a:pPr lvl="0"/>
            <a:r>
              <a:rPr lang="en-US">
                <a:sym typeface="Calibri"/>
              </a:rPr>
              <a:t>Installing Docker</a:t>
            </a:r>
          </a:p>
        </p:txBody>
      </p:sp>
      <p:sp>
        <p:nvSpPr>
          <p:cNvPr id="268" name="Shape 268"/>
          <p:cNvSpPr txBox="1">
            <a:spLocks noGrp="1"/>
          </p:cNvSpPr>
          <p:nvPr>
            <p:ph idx="1"/>
          </p:nvPr>
        </p:nvSpPr>
        <p:spPr>
          <a:xfrm>
            <a:off x="628650" y="1524000"/>
            <a:ext cx="8210550" cy="4652963"/>
          </a:xfrm>
        </p:spPr>
        <p:txBody>
          <a:bodyPr>
            <a:normAutofit fontScale="77500" lnSpcReduction="20000"/>
          </a:bodyPr>
          <a:lstStyle/>
          <a:p>
            <a:pPr lvl="0">
              <a:lnSpc>
                <a:spcPct val="120000"/>
              </a:lnSpc>
            </a:pPr>
            <a:r>
              <a:rPr lang="en-US" dirty="0">
                <a:sym typeface="Calibri"/>
              </a:rPr>
              <a:t>Docker cont</a:t>
            </a:r>
            <a:r>
              <a:rPr lang="en-US" dirty="0"/>
              <a:t>ainer </a:t>
            </a:r>
            <a:r>
              <a:rPr lang="en-US" dirty="0">
                <a:sym typeface="Calibri"/>
              </a:rPr>
              <a:t>engine is built from and on top of the Linux kernel, so it needs Linux to run natively*</a:t>
            </a:r>
          </a:p>
          <a:p>
            <a:pPr lvl="1">
              <a:lnSpc>
                <a:spcPct val="120000"/>
              </a:lnSpc>
              <a:buFont typeface="Wingdings" panose="05000000000000000000" pitchFamily="2" charset="2"/>
              <a:buChar char="Ø"/>
            </a:pPr>
            <a:r>
              <a:rPr lang="en-US" dirty="0"/>
              <a:t>Docker is increasingly being packaged with newer Linux distributions</a:t>
            </a:r>
          </a:p>
          <a:p>
            <a:pPr lvl="1">
              <a:lnSpc>
                <a:spcPct val="120000"/>
              </a:lnSpc>
              <a:buFont typeface="Wingdings" panose="05000000000000000000" pitchFamily="2" charset="2"/>
              <a:buChar char="Ø"/>
            </a:pPr>
            <a:r>
              <a:rPr lang="en-US" dirty="0">
                <a:sym typeface="Calibri"/>
              </a:rPr>
              <a:t>Docker is also </a:t>
            </a:r>
            <a:r>
              <a:rPr lang="en-US" dirty="0"/>
              <a:t>available o</a:t>
            </a:r>
            <a:r>
              <a:rPr lang="en-US" dirty="0">
                <a:sym typeface="Calibri"/>
              </a:rPr>
              <a:t>n </a:t>
            </a:r>
            <a:r>
              <a:rPr lang="en-US" dirty="0" err="1">
                <a:sym typeface="Calibri"/>
              </a:rPr>
              <a:t>MacOS</a:t>
            </a:r>
            <a:r>
              <a:rPr lang="en-US" dirty="0">
                <a:sym typeface="Calibri"/>
              </a:rPr>
              <a:t> and Windows through the use of lightweight Linux VMs</a:t>
            </a:r>
            <a:r>
              <a:rPr lang="en-US" dirty="0"/>
              <a:t> - </a:t>
            </a:r>
            <a:r>
              <a:rPr lang="en-US" dirty="0" err="1"/>
              <a:t>HyperV</a:t>
            </a:r>
            <a:r>
              <a:rPr lang="en-US" dirty="0"/>
              <a:t>-based on Windows, </a:t>
            </a:r>
            <a:r>
              <a:rPr lang="en-US" dirty="0" err="1"/>
              <a:t>HyperKit</a:t>
            </a:r>
            <a:r>
              <a:rPr lang="en-US" dirty="0"/>
              <a:t>-based on </a:t>
            </a:r>
            <a:r>
              <a:rPr lang="en-US" dirty="0" err="1"/>
              <a:t>MacOS</a:t>
            </a:r>
            <a:endParaRPr lang="en-US" dirty="0"/>
          </a:p>
          <a:p>
            <a:pPr marL="457200" lvl="1" indent="0">
              <a:lnSpc>
                <a:spcPct val="120000"/>
              </a:lnSpc>
              <a:buNone/>
            </a:pPr>
            <a:endParaRPr lang="en-US" dirty="0"/>
          </a:p>
          <a:p>
            <a:pPr lvl="0">
              <a:lnSpc>
                <a:spcPct val="120000"/>
              </a:lnSpc>
              <a:buSzPct val="120000"/>
              <a:buFont typeface="Calibri" panose="020F0502020204030204" pitchFamily="34" charset="0"/>
              <a:buChar char="*"/>
            </a:pPr>
            <a:r>
              <a:rPr lang="en-US" sz="2300" dirty="0"/>
              <a:t>Native Windows containers can also be used with Docker for Windows if you have very specific versions of Windows.</a:t>
            </a:r>
          </a:p>
          <a:p>
            <a:pPr marL="0" lvl="0" indent="0">
              <a:lnSpc>
                <a:spcPct val="120000"/>
              </a:lnSpc>
              <a:buSzPct val="120000"/>
              <a:buNone/>
            </a:pPr>
            <a:endParaRPr lang="en-US" sz="2300" dirty="0">
              <a:hlinkClick r:id="rId3"/>
            </a:endParaRPr>
          </a:p>
          <a:p>
            <a:pPr marL="0" lvl="0" indent="0">
              <a:lnSpc>
                <a:spcPct val="120000"/>
              </a:lnSpc>
              <a:buSzPct val="120000"/>
              <a:buNone/>
            </a:pPr>
            <a:r>
              <a:rPr lang="en-US" sz="2300" dirty="0">
                <a:hlinkClick r:id="rId4"/>
              </a:rPr>
              <a:t>https://github.com/techtown-training/docker-bootcamp/blob/master/exercise/docker_installation.md</a:t>
            </a:r>
            <a:endParaRPr lang="en-US" sz="2300" dirty="0"/>
          </a:p>
          <a:p>
            <a:pPr marL="0" lvl="0" indent="0">
              <a:lnSpc>
                <a:spcPct val="120000"/>
              </a:lnSpc>
              <a:buSzPct val="120000"/>
              <a:buNone/>
            </a:pPr>
            <a:endParaRPr lang="en-US" sz="2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a:t>Prerequisite: Connect to Classroom VM</a:t>
            </a:r>
          </a:p>
          <a:p>
            <a:pPr lvl="0">
              <a:spcBef>
                <a:spcPts val="0"/>
              </a:spcBef>
              <a:buNone/>
            </a:pPr>
            <a:endParaRPr dirty="0"/>
          </a:p>
        </p:txBody>
      </p:sp>
      <p:sp>
        <p:nvSpPr>
          <p:cNvPr id="274" name="Shape 274"/>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457200" lvl="0" indent="-342900" rtl="0">
              <a:spcBef>
                <a:spcPts val="0"/>
              </a:spcBef>
              <a:buSzPct val="100000"/>
              <a:buFont typeface="Arial"/>
            </a:pPr>
            <a:r>
              <a:rPr lang="en-US" sz="1800">
                <a:latin typeface="Arial"/>
                <a:ea typeface="Arial"/>
                <a:cs typeface="Arial"/>
                <a:sym typeface="Arial"/>
              </a:rPr>
              <a:t>$ ssh student@FQDN</a:t>
            </a:r>
          </a:p>
          <a:p>
            <a:pPr marL="914400" lvl="1" indent="-342900" rtl="0">
              <a:spcBef>
                <a:spcPts val="0"/>
              </a:spcBef>
              <a:buSzPct val="100000"/>
              <a:buFont typeface="Arial"/>
            </a:pPr>
            <a:r>
              <a:rPr lang="en-US" sz="1800">
                <a:latin typeface="Arial"/>
                <a:ea typeface="Arial"/>
                <a:cs typeface="Arial"/>
                <a:sym typeface="Arial"/>
              </a:rPr>
              <a:t>student password = DockerStudentPW0</a:t>
            </a:r>
          </a:p>
          <a:p>
            <a:pPr marL="0" lvl="0" indent="0" rtl="0">
              <a:spcBef>
                <a:spcPts val="0"/>
              </a:spcBef>
              <a:buNone/>
            </a:pPr>
            <a:endParaRPr sz="1800">
              <a:latin typeface="Arial"/>
              <a:ea typeface="Arial"/>
              <a:cs typeface="Arial"/>
              <a:sym typeface="Arial"/>
            </a:endParaRPr>
          </a:p>
          <a:p>
            <a:pPr marL="0" lvl="0" indent="0" rtl="0">
              <a:spcBef>
                <a:spcPts val="0"/>
              </a:spcBef>
              <a:buNone/>
            </a:pPr>
            <a:r>
              <a:rPr lang="en-US" sz="1800">
                <a:latin typeface="Arial"/>
                <a:ea typeface="Arial"/>
                <a:cs typeface="Arial"/>
                <a:sym typeface="Arial"/>
              </a:rPr>
              <a:t>FQDN = The fully qualified domain name of the machine assigned to you by your instructor. This will commonly be in the form docker#.domain.com (where # is your student number as assigned to you by your instructor).</a:t>
            </a:r>
          </a:p>
        </p:txBody>
      </p:sp>
      <p:grpSp>
        <p:nvGrpSpPr>
          <p:cNvPr id="275" name="Shape 275"/>
          <p:cNvGrpSpPr/>
          <p:nvPr/>
        </p:nvGrpSpPr>
        <p:grpSpPr>
          <a:xfrm>
            <a:off x="152400" y="762000"/>
            <a:ext cx="4572000" cy="1066800"/>
            <a:chOff x="457200" y="2971800"/>
            <a:chExt cx="4572000" cy="1066800"/>
          </a:xfrm>
        </p:grpSpPr>
        <p:pic>
          <p:nvPicPr>
            <p:cNvPr id="276" name="Shape 27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77" name="Shape 27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78" name="Shape 27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79" name="Shape 27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Prerequisite: Add &amp; Update Repos</a:t>
            </a:r>
          </a:p>
          <a:p>
            <a:pPr lvl="0" algn="l" rtl="0">
              <a:spcBef>
                <a:spcPts val="0"/>
              </a:spcBef>
              <a:buNone/>
            </a:pPr>
            <a:endParaRPr sz="4000" dirty="0"/>
          </a:p>
        </p:txBody>
      </p:sp>
      <p:sp>
        <p:nvSpPr>
          <p:cNvPr id="285" name="Shape 285"/>
          <p:cNvSpPr txBox="1">
            <a:spLocks noGrp="1"/>
          </p:cNvSpPr>
          <p:nvPr>
            <p:ph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latin typeface="Consolas"/>
                <a:ea typeface="Consolas"/>
                <a:cs typeface="Consolas"/>
                <a:sym typeface="Consolas"/>
              </a:rPr>
              <a:t>$ sudo apt-get -y install apt-transport-https ca-certificates curl</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latin typeface="Consolas"/>
                <a:ea typeface="Consolas"/>
                <a:cs typeface="Consolas"/>
                <a:sym typeface="Consolas"/>
              </a:rPr>
              <a:t>$ curl -</a:t>
            </a:r>
            <a:r>
              <a:rPr lang="en-US" sz="1400" dirty="0" err="1">
                <a:latin typeface="Consolas"/>
                <a:ea typeface="Consolas"/>
                <a:cs typeface="Consolas"/>
                <a:sym typeface="Consolas"/>
              </a:rPr>
              <a:t>fsSL</a:t>
            </a:r>
            <a:r>
              <a:rPr lang="en-US" sz="1400" dirty="0">
                <a:latin typeface="Consolas"/>
                <a:ea typeface="Consolas"/>
                <a:cs typeface="Consolas"/>
                <a:sym typeface="Consolas"/>
              </a:rPr>
              <a:t> https://</a:t>
            </a:r>
            <a:r>
              <a:rPr lang="en-US" sz="1400" dirty="0" err="1">
                <a:latin typeface="Consolas"/>
                <a:ea typeface="Consolas"/>
                <a:cs typeface="Consolas"/>
                <a:sym typeface="Consolas"/>
              </a:rPr>
              <a:t>download.docker.com</a:t>
            </a:r>
            <a:r>
              <a:rPr lang="en-US" sz="1400" dirty="0">
                <a:latin typeface="Consolas"/>
                <a:ea typeface="Consolas"/>
                <a:cs typeface="Consolas"/>
                <a:sym typeface="Consolas"/>
              </a:rPr>
              <a:t>/</a:t>
            </a:r>
            <a:r>
              <a:rPr lang="en-US" sz="1400" dirty="0" err="1">
                <a:latin typeface="Consolas"/>
                <a:ea typeface="Consolas"/>
                <a:cs typeface="Consolas"/>
                <a:sym typeface="Consolas"/>
              </a:rPr>
              <a:t>linux</a:t>
            </a:r>
            <a:r>
              <a:rPr lang="en-US" sz="1400" dirty="0">
                <a:latin typeface="Consolas"/>
                <a:ea typeface="Consolas"/>
                <a:cs typeface="Consolas"/>
                <a:sym typeface="Consolas"/>
              </a:rPr>
              <a:t>/ubuntu/</a:t>
            </a:r>
            <a:r>
              <a:rPr lang="en-US" sz="1400" dirty="0" err="1">
                <a:latin typeface="Consolas"/>
                <a:ea typeface="Consolas"/>
                <a:cs typeface="Consolas"/>
                <a:sym typeface="Consolas"/>
              </a:rPr>
              <a:t>gpg</a:t>
            </a:r>
            <a:r>
              <a:rPr lang="en-US" sz="1400" dirty="0">
                <a:latin typeface="Consolas"/>
                <a:ea typeface="Consolas"/>
                <a:cs typeface="Consolas"/>
                <a:sym typeface="Consolas"/>
              </a:rPr>
              <a:t> | sudo apt-key add -</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sudo add-apt-repository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"deb [arch=amd64] https://</a:t>
            </a:r>
            <a:r>
              <a:rPr lang="en-US" sz="1400" dirty="0" err="1">
                <a:solidFill>
                  <a:srgbClr val="333333"/>
                </a:solidFill>
                <a:latin typeface="Consolas"/>
                <a:ea typeface="Consolas"/>
                <a:cs typeface="Consolas"/>
                <a:sym typeface="Consolas"/>
              </a:rPr>
              <a:t>download.docker.com</a:t>
            </a:r>
            <a:r>
              <a:rPr lang="en-US" sz="1400" dirty="0">
                <a:solidFill>
                  <a:srgbClr val="333333"/>
                </a:solidFill>
                <a:latin typeface="Consolas"/>
                <a:ea typeface="Consolas"/>
                <a:cs typeface="Consolas"/>
                <a:sym typeface="Consolas"/>
              </a:rPr>
              <a:t>/</a:t>
            </a:r>
            <a:r>
              <a:rPr lang="en-US" sz="1400" dirty="0" err="1">
                <a:solidFill>
                  <a:srgbClr val="333333"/>
                </a:solidFill>
                <a:latin typeface="Consolas"/>
                <a:ea typeface="Consolas"/>
                <a:cs typeface="Consolas"/>
                <a:sym typeface="Consolas"/>
              </a:rPr>
              <a:t>linux</a:t>
            </a:r>
            <a:r>
              <a:rPr lang="en-US" sz="1400" dirty="0">
                <a:solidFill>
                  <a:srgbClr val="333333"/>
                </a:solidFill>
                <a:latin typeface="Consolas"/>
                <a:ea typeface="Consolas"/>
                <a:cs typeface="Consolas"/>
                <a:sym typeface="Consolas"/>
              </a:rPr>
              <a:t>/ubuntu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lsb_release</a:t>
            </a: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cs</a:t>
            </a:r>
            <a:r>
              <a:rPr lang="en-US" sz="1400" dirty="0">
                <a:solidFill>
                  <a:srgbClr val="333333"/>
                </a:solidFill>
                <a:latin typeface="Consolas"/>
                <a:ea typeface="Consolas"/>
                <a:cs typeface="Consolas"/>
                <a:sym typeface="Consolas"/>
              </a:rPr>
              <a:t>)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stable"</a:t>
            </a: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sudo apt-get update</a:t>
            </a: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a:p>
            <a:pPr lvl="0" rtl="0">
              <a:spcBef>
                <a:spcPts val="0"/>
              </a:spcBef>
              <a:buNone/>
            </a:pPr>
            <a:endParaRPr sz="1800" dirty="0">
              <a:latin typeface="Arial"/>
              <a:ea typeface="Arial"/>
              <a:cs typeface="Arial"/>
              <a:sym typeface="Arial"/>
            </a:endParaRPr>
          </a:p>
        </p:txBody>
      </p:sp>
      <p:grpSp>
        <p:nvGrpSpPr>
          <p:cNvPr id="286" name="Shape 286"/>
          <p:cNvGrpSpPr/>
          <p:nvPr/>
        </p:nvGrpSpPr>
        <p:grpSpPr>
          <a:xfrm>
            <a:off x="152400" y="762000"/>
            <a:ext cx="4572000" cy="1066800"/>
            <a:chOff x="457200" y="2971800"/>
            <a:chExt cx="4572000" cy="1066800"/>
          </a:xfrm>
        </p:grpSpPr>
        <p:pic>
          <p:nvPicPr>
            <p:cNvPr id="287" name="Shape 28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88"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89"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90"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291" name="Shape 291"/>
          <p:cNvSpPr txBox="1"/>
          <p:nvPr/>
        </p:nvSpPr>
        <p:spPr>
          <a:xfrm>
            <a:off x="4495725" y="914400"/>
            <a:ext cx="4572000" cy="703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a:solidFill>
                  <a:schemeClr val="dk1"/>
                </a:solidFill>
                <a:latin typeface="Arial"/>
                <a:ea typeface="Arial"/>
                <a:cs typeface="Arial"/>
                <a:sym typeface="Arial"/>
              </a:rPr>
              <a:t>Also at</a:t>
            </a:r>
          </a:p>
          <a:p>
            <a:pPr marL="0" marR="0" lvl="0" indent="0" algn="ctr" rtl="0">
              <a:spcBef>
                <a:spcPts val="0"/>
              </a:spcBef>
              <a:spcAft>
                <a:spcPts val="0"/>
              </a:spcAft>
              <a:buSzPct val="25000"/>
              <a:buNone/>
            </a:pPr>
            <a:r>
              <a:rPr lang="en-US" sz="1800" u="sng">
                <a:solidFill>
                  <a:schemeClr val="hlink"/>
                </a:solidFill>
                <a:latin typeface="Arial"/>
                <a:ea typeface="Arial"/>
                <a:cs typeface="Arial"/>
                <a:sym typeface="Arial"/>
                <a:hlinkClick r:id="rId4"/>
              </a:rPr>
              <a:t>https://docs.docker.com/engine/installation/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Install Docker-CE</a:t>
            </a:r>
          </a:p>
          <a:p>
            <a:pPr lvl="0" algn="l" rtl="0">
              <a:spcBef>
                <a:spcPts val="0"/>
              </a:spcBef>
              <a:buNone/>
            </a:pPr>
            <a:endParaRPr sz="4000" dirty="0"/>
          </a:p>
        </p:txBody>
      </p:sp>
      <p:sp>
        <p:nvSpPr>
          <p:cNvPr id="302" name="Shape 302"/>
          <p:cNvSpPr txBox="1">
            <a:spLocks noGrp="1"/>
          </p:cNvSpPr>
          <p:nvPr>
            <p:ph idx="1"/>
          </p:nvPr>
        </p:nvSpPr>
        <p:spPr>
          <a:xfrm>
            <a:off x="457200" y="1642199"/>
            <a:ext cx="8229600" cy="4362000"/>
          </a:xfrm>
          <a:prstGeom prst="rect">
            <a:avLst/>
          </a:prstGeom>
        </p:spPr>
        <p:txBody>
          <a:bodyPr lIns="91425" tIns="91425" rIns="91425" bIns="91425" anchor="t" anchorCtr="0">
            <a:noAutofit/>
          </a:bodyPr>
          <a:lstStyle/>
          <a:p>
            <a:pPr marL="457200" lvl="0" indent="0" rtl="0">
              <a:spcBef>
                <a:spcPts val="0"/>
              </a:spcBef>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sudo apt-get -y install docker-</a:t>
            </a:r>
            <a:r>
              <a:rPr lang="en-US" sz="1400" dirty="0" err="1">
                <a:latin typeface="Consolas"/>
                <a:ea typeface="Consolas"/>
                <a:cs typeface="Consolas"/>
                <a:sym typeface="Consolas"/>
              </a:rPr>
              <a:t>ce</a:t>
            </a:r>
            <a:endParaRPr lang="en-US" sz="1400" dirty="0">
              <a:latin typeface="Consolas"/>
              <a:ea typeface="Consolas"/>
              <a:cs typeface="Consolas"/>
              <a:sym typeface="Consolas"/>
            </a:endParaRPr>
          </a:p>
          <a:p>
            <a:pPr marL="457200" lvl="0" indent="-69850" rtl="0">
              <a:spcBef>
                <a:spcPts val="0"/>
              </a:spcBef>
              <a:buClr>
                <a:schemeClr val="dk1"/>
              </a:buClr>
              <a:buSzPct val="78571"/>
              <a:buFont typeface="Arial"/>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sudo docker run hello-world</a:t>
            </a:r>
          </a:p>
          <a:p>
            <a:pPr lvl="0" rtl="0">
              <a:spcBef>
                <a:spcPts val="0"/>
              </a:spcBef>
              <a:buNone/>
            </a:pPr>
            <a:endParaRPr sz="1400" dirty="0">
              <a:latin typeface="Consolas"/>
              <a:ea typeface="Consolas"/>
              <a:cs typeface="Consolas"/>
              <a:sym typeface="Consolas"/>
            </a:endParaRPr>
          </a:p>
        </p:txBody>
      </p:sp>
      <p:grpSp>
        <p:nvGrpSpPr>
          <p:cNvPr id="297" name="Shape 297"/>
          <p:cNvGrpSpPr/>
          <p:nvPr/>
        </p:nvGrpSpPr>
        <p:grpSpPr>
          <a:xfrm>
            <a:off x="152400" y="762000"/>
            <a:ext cx="4572000" cy="1066800"/>
            <a:chOff x="457200" y="2971800"/>
            <a:chExt cx="4572000" cy="1066800"/>
          </a:xfrm>
        </p:grpSpPr>
        <p:pic>
          <p:nvPicPr>
            <p:cNvPr id="298" name="Shape 2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99" name="Shape 2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300" name="Shape 3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301" name="Shape 3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303" name="Shape 303"/>
          <p:cNvSpPr txBox="1"/>
          <p:nvPr/>
        </p:nvSpPr>
        <p:spPr>
          <a:xfrm>
            <a:off x="4495725" y="914400"/>
            <a:ext cx="4572000" cy="703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a:solidFill>
                  <a:schemeClr val="dk1"/>
                </a:solidFill>
                <a:latin typeface="Arial"/>
                <a:ea typeface="Arial"/>
                <a:cs typeface="Arial"/>
                <a:sym typeface="Arial"/>
              </a:rPr>
              <a:t>Also at</a:t>
            </a:r>
          </a:p>
          <a:p>
            <a:pPr marL="0" marR="0" lvl="0" indent="0" algn="ctr" rtl="0">
              <a:spcBef>
                <a:spcPts val="0"/>
              </a:spcBef>
              <a:spcAft>
                <a:spcPts val="0"/>
              </a:spcAft>
              <a:buSzPct val="25000"/>
              <a:buNone/>
            </a:pPr>
            <a:r>
              <a:rPr lang="en-US" sz="1800" u="sng">
                <a:solidFill>
                  <a:schemeClr val="hlink"/>
                </a:solidFill>
                <a:latin typeface="Arial"/>
                <a:ea typeface="Arial"/>
                <a:cs typeface="Arial"/>
                <a:sym typeface="Arial"/>
                <a:hlinkClick r:id="rId4"/>
              </a:rPr>
              <a:t>https://docs.docker.com/engine/installation/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p:txBody>
          <a:bodyPr/>
          <a:lstStyle/>
          <a:p>
            <a:pPr lvl="0"/>
            <a:r>
              <a:rPr lang="en-US">
                <a:sym typeface="Calibri"/>
              </a:rPr>
              <a:t>Installing Docker Script</a:t>
            </a:r>
          </a:p>
        </p:txBody>
      </p:sp>
      <p:sp>
        <p:nvSpPr>
          <p:cNvPr id="309" name="Shape 309"/>
          <p:cNvSpPr txBox="1">
            <a:spLocks noGrp="1"/>
          </p:cNvSpPr>
          <p:nvPr>
            <p:ph idx="1"/>
          </p:nvPr>
        </p:nvSpPr>
        <p:spPr/>
        <p:txBody>
          <a:bodyPr>
            <a:normAutofit fontScale="92500"/>
          </a:bodyPr>
          <a:lstStyle/>
          <a:p>
            <a:pPr marL="0" lvl="0" indent="0">
              <a:buNone/>
            </a:pPr>
            <a:r>
              <a:rPr lang="en-US" dirty="0">
                <a:sym typeface="Calibri"/>
              </a:rPr>
              <a:t>It</a:t>
            </a:r>
            <a:r>
              <a:rPr lang="en-US" dirty="0"/>
              <a:t>’</a:t>
            </a:r>
            <a:r>
              <a:rPr lang="en-US" dirty="0">
                <a:sym typeface="Calibri"/>
              </a:rPr>
              <a:t>s good to install Docker the </a:t>
            </a:r>
            <a:r>
              <a:rPr lang="en-US" dirty="0"/>
              <a:t>“</a:t>
            </a:r>
            <a:r>
              <a:rPr lang="en-US" dirty="0">
                <a:sym typeface="Calibri"/>
              </a:rPr>
              <a:t>hard</a:t>
            </a:r>
            <a:r>
              <a:rPr lang="en-US" dirty="0"/>
              <a:t>”</a:t>
            </a:r>
            <a:r>
              <a:rPr lang="en-US" dirty="0">
                <a:sym typeface="Calibri"/>
              </a:rPr>
              <a:t> way at least once so you </a:t>
            </a:r>
            <a:r>
              <a:rPr lang="en-US" dirty="0"/>
              <a:t>understand</a:t>
            </a:r>
            <a:r>
              <a:rPr lang="en-US" dirty="0">
                <a:sym typeface="Calibri"/>
              </a:rPr>
              <a:t> what is involved.</a:t>
            </a:r>
          </a:p>
          <a:p>
            <a:pPr lvl="1"/>
            <a:r>
              <a:rPr lang="en-US" dirty="0">
                <a:sym typeface="Calibri"/>
              </a:rPr>
              <a:t>There is a Docker-mai</a:t>
            </a:r>
            <a:r>
              <a:rPr lang="en-US" dirty="0"/>
              <a:t>ntained </a:t>
            </a:r>
            <a:r>
              <a:rPr lang="en-US" dirty="0">
                <a:sym typeface="Calibri"/>
              </a:rPr>
              <a:t>community script that will install the latest release on your Linux machine (most popular flavors) available at </a:t>
            </a:r>
            <a:r>
              <a:rPr lang="en-US" dirty="0">
                <a:sym typeface="Calibri"/>
                <a:hlinkClick r:id="rId3"/>
              </a:rPr>
              <a:t>https://get.docker.com/</a:t>
            </a:r>
          </a:p>
          <a:p>
            <a:pPr lvl="1"/>
            <a:r>
              <a:rPr lang="en-US" dirty="0">
                <a:sym typeface="Calibri"/>
              </a:rPr>
              <a:t>Run ‘curl -</a:t>
            </a:r>
            <a:r>
              <a:rPr lang="en-US" dirty="0" err="1">
                <a:sym typeface="Calibri"/>
              </a:rPr>
              <a:t>sSL</a:t>
            </a:r>
            <a:r>
              <a:rPr lang="en-US" dirty="0">
                <a:sym typeface="Calibri"/>
              </a:rPr>
              <a:t> https://get.docker.com/ | </a:t>
            </a:r>
            <a:r>
              <a:rPr lang="en-US" dirty="0" err="1">
                <a:sym typeface="Calibri"/>
              </a:rPr>
              <a:t>sh</a:t>
            </a:r>
            <a:r>
              <a:rPr lang="en-US" dirty="0">
                <a:sym typeface="Calibri"/>
              </a:rPr>
              <a:t>’ in your terminal</a:t>
            </a:r>
          </a:p>
          <a:p>
            <a:pPr lvl="1"/>
            <a:r>
              <a:rPr lang="en-US" dirty="0">
                <a:sym typeface="Calibri"/>
              </a:rPr>
              <a:t>The script will also install a Union File System driver and verify Docker engine functionality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p:txBody>
          <a:bodyPr/>
          <a:lstStyle/>
          <a:p>
            <a:pPr lvl="0"/>
            <a:r>
              <a:rPr lang="en-US">
                <a:sym typeface="Calibri"/>
              </a:rPr>
              <a:t>Docker Basics</a:t>
            </a:r>
          </a:p>
        </p:txBody>
      </p:sp>
      <p:sp>
        <p:nvSpPr>
          <p:cNvPr id="315" name="Shape 315"/>
          <p:cNvSpPr txBox="1">
            <a:spLocks noGrp="1"/>
          </p:cNvSpPr>
          <p:nvPr>
            <p:ph idx="1"/>
          </p:nvPr>
        </p:nvSpPr>
        <p:spPr>
          <a:xfrm>
            <a:off x="476250" y="1544782"/>
            <a:ext cx="3562350" cy="4652963"/>
          </a:xfrm>
        </p:spPr>
        <p:txBody>
          <a:bodyPr/>
          <a:lstStyle/>
          <a:p>
            <a:pPr marL="0" lvl="0" indent="0">
              <a:buNone/>
            </a:pPr>
            <a:endParaRPr lang="en-US" dirty="0"/>
          </a:p>
          <a:p>
            <a:pPr marL="0" lvl="0" indent="0">
              <a:buNone/>
            </a:pPr>
            <a:endParaRPr lang="en-US" dirty="0"/>
          </a:p>
          <a:p>
            <a:pPr marL="0" lvl="0" indent="0">
              <a:buNone/>
            </a:pPr>
            <a:r>
              <a:rPr lang="en-US" dirty="0"/>
              <a:t>$ </a:t>
            </a:r>
            <a:r>
              <a:rPr lang="en-US" dirty="0" err="1"/>
              <a:t>sudo</a:t>
            </a:r>
            <a:r>
              <a:rPr lang="en-US" dirty="0"/>
              <a:t> </a:t>
            </a:r>
            <a:r>
              <a:rPr lang="en-US" dirty="0" err="1"/>
              <a:t>d</a:t>
            </a:r>
            <a:r>
              <a:rPr lang="en-US" dirty="0" err="1">
                <a:sym typeface="Calibri"/>
              </a:rPr>
              <a:t>ocker</a:t>
            </a:r>
            <a:r>
              <a:rPr lang="en-US" dirty="0">
                <a:sym typeface="Calibri"/>
              </a:rPr>
              <a:t> version</a:t>
            </a:r>
          </a:p>
        </p:txBody>
      </p:sp>
      <p:pic>
        <p:nvPicPr>
          <p:cNvPr id="316" name="Shape 316" descr="Screen Shot 2017-05-21 at 10.53.39 AM.png"/>
          <p:cNvPicPr preferRelativeResize="0"/>
          <p:nvPr/>
        </p:nvPicPr>
        <p:blipFill>
          <a:blip r:embed="rId3"/>
          <a:stretch>
            <a:fillRect/>
          </a:stretch>
        </p:blipFill>
        <p:spPr>
          <a:xfrm>
            <a:off x="3085225" y="1507177"/>
            <a:ext cx="6058775" cy="4455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extLst>
      <p:ext uri="{BB962C8B-B14F-4D97-AF65-F5344CB8AC3E}">
        <p14:creationId xmlns:p14="http://schemas.microsoft.com/office/powerpoint/2010/main" val="1330699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p:txBody>
          <a:bodyPr/>
          <a:lstStyle/>
          <a:p>
            <a:pPr lvl="0"/>
            <a:r>
              <a:rPr lang="en-US">
                <a:sym typeface="Calibri"/>
              </a:rPr>
              <a:t>Docker Basics</a:t>
            </a:r>
          </a:p>
        </p:txBody>
      </p:sp>
      <p:sp>
        <p:nvSpPr>
          <p:cNvPr id="322" name="Shape 322"/>
          <p:cNvSpPr txBox="1">
            <a:spLocks noGrp="1"/>
          </p:cNvSpPr>
          <p:nvPr>
            <p:ph idx="1"/>
          </p:nvPr>
        </p:nvSpPr>
        <p:spPr>
          <a:xfrm>
            <a:off x="457200" y="1475880"/>
            <a:ext cx="2266950" cy="4652963"/>
          </a:xfrm>
        </p:spPr>
        <p:txBody>
          <a:bodyPr/>
          <a:lstStyle/>
          <a:p>
            <a:pPr marL="0" lvl="0" indent="0">
              <a:buNone/>
            </a:pPr>
            <a:endParaRPr lang="en-US" dirty="0"/>
          </a:p>
          <a:p>
            <a:pPr marL="0" lvl="0" indent="0">
              <a:buNone/>
            </a:pPr>
            <a:endParaRPr lang="en-US" dirty="0"/>
          </a:p>
          <a:p>
            <a:pPr marL="0" lvl="0" indent="0">
              <a:buNone/>
            </a:pPr>
            <a:r>
              <a:rPr lang="en-US" dirty="0"/>
              <a:t>$ </a:t>
            </a:r>
            <a:r>
              <a:rPr lang="en-US" dirty="0" err="1"/>
              <a:t>sudo</a:t>
            </a:r>
            <a:r>
              <a:rPr lang="en-US" dirty="0"/>
              <a:t> </a:t>
            </a:r>
            <a:r>
              <a:rPr lang="en-US" dirty="0" err="1"/>
              <a:t>d</a:t>
            </a:r>
            <a:r>
              <a:rPr lang="en-US" dirty="0" err="1">
                <a:sym typeface="Calibri"/>
              </a:rPr>
              <a:t>ocker</a:t>
            </a:r>
            <a:r>
              <a:rPr lang="en-US" dirty="0">
                <a:sym typeface="Calibri"/>
              </a:rPr>
              <a:t> info</a:t>
            </a:r>
          </a:p>
        </p:txBody>
      </p:sp>
      <p:pic>
        <p:nvPicPr>
          <p:cNvPr id="323" name="Shape 323"/>
          <p:cNvPicPr preferRelativeResize="0"/>
          <p:nvPr/>
        </p:nvPicPr>
        <p:blipFill>
          <a:blip r:embed="rId3">
            <a:alphaModFix/>
          </a:blip>
          <a:stretch>
            <a:fillRect/>
          </a:stretch>
        </p:blipFill>
        <p:spPr>
          <a:xfrm>
            <a:off x="2611207" y="1584925"/>
            <a:ext cx="6553575" cy="4434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p:txBody>
          <a:bodyPr/>
          <a:lstStyle/>
          <a:p>
            <a:pPr lvl="0"/>
            <a:r>
              <a:rPr lang="en-US">
                <a:sym typeface="Calibri"/>
              </a:rPr>
              <a:t>Docker Basics</a:t>
            </a:r>
          </a:p>
        </p:txBody>
      </p:sp>
      <p:sp>
        <p:nvSpPr>
          <p:cNvPr id="329" name="Shape 329"/>
          <p:cNvSpPr txBox="1">
            <a:spLocks noGrp="1"/>
          </p:cNvSpPr>
          <p:nvPr>
            <p:ph idx="1"/>
          </p:nvPr>
        </p:nvSpPr>
        <p:spPr/>
        <p:txBody>
          <a:bodyPr>
            <a:normAutofit fontScale="92500" lnSpcReduction="20000"/>
          </a:bodyPr>
          <a:lstStyle/>
          <a:p>
            <a:pPr lvl="0"/>
            <a:r>
              <a:rPr lang="en-US" dirty="0"/>
              <a:t>Standard command format:</a:t>
            </a:r>
          </a:p>
          <a:p>
            <a:pPr lvl="1">
              <a:buFont typeface="Wingdings" panose="05000000000000000000" pitchFamily="2" charset="2"/>
              <a:buChar char="Ø"/>
            </a:pPr>
            <a:r>
              <a:rPr lang="en-US" dirty="0" err="1"/>
              <a:t>docker</a:t>
            </a:r>
            <a:r>
              <a:rPr lang="en-US" dirty="0"/>
              <a:t> [NOUN] verb</a:t>
            </a:r>
          </a:p>
          <a:p>
            <a:pPr lvl="0"/>
            <a:r>
              <a:rPr lang="en-US" dirty="0"/>
              <a:t>$ </a:t>
            </a:r>
            <a:r>
              <a:rPr lang="en-US" dirty="0" err="1"/>
              <a:t>sudo</a:t>
            </a:r>
            <a:r>
              <a:rPr lang="en-US" dirty="0"/>
              <a:t> </a:t>
            </a:r>
            <a:r>
              <a:rPr lang="en-US" dirty="0" err="1"/>
              <a:t>d</a:t>
            </a:r>
            <a:r>
              <a:rPr lang="en-US" dirty="0" err="1">
                <a:sym typeface="Calibri"/>
              </a:rPr>
              <a:t>ocker</a:t>
            </a:r>
            <a:r>
              <a:rPr lang="en-US" dirty="0">
                <a:sym typeface="Calibri"/>
              </a:rPr>
              <a:t> --</a:t>
            </a:r>
            <a:r>
              <a:rPr lang="en-US" dirty="0"/>
              <a:t>help  #displays help and management subcommands (nouns)</a:t>
            </a:r>
          </a:p>
          <a:p>
            <a:pPr lvl="0"/>
            <a:r>
              <a:rPr lang="en-US" dirty="0"/>
              <a:t>$ </a:t>
            </a:r>
            <a:r>
              <a:rPr lang="en-US" dirty="0" err="1"/>
              <a:t>sudo</a:t>
            </a:r>
            <a:r>
              <a:rPr lang="en-US" dirty="0"/>
              <a:t> </a:t>
            </a:r>
            <a:r>
              <a:rPr lang="en-US" dirty="0" err="1"/>
              <a:t>docker</a:t>
            </a:r>
            <a:r>
              <a:rPr lang="en-US" dirty="0"/>
              <a:t> NOUN --help</a:t>
            </a:r>
          </a:p>
          <a:p>
            <a:pPr lvl="0"/>
            <a:r>
              <a:rPr lang="en-US" dirty="0"/>
              <a:t>There are reasonable defaults and short forms of option flags for many things. i.e.:</a:t>
            </a:r>
          </a:p>
          <a:p>
            <a:pPr lvl="1">
              <a:buFont typeface="Wingdings" panose="05000000000000000000" pitchFamily="2" charset="2"/>
              <a:buChar char="Ø"/>
            </a:pPr>
            <a:r>
              <a:rPr lang="en-US" dirty="0"/>
              <a:t>“</a:t>
            </a:r>
            <a:r>
              <a:rPr lang="en-US" dirty="0" err="1"/>
              <a:t>docker</a:t>
            </a:r>
            <a:r>
              <a:rPr lang="en-US" dirty="0"/>
              <a:t> pull”  assumes “image”</a:t>
            </a:r>
          </a:p>
          <a:p>
            <a:pPr lvl="1">
              <a:buFont typeface="Wingdings" panose="05000000000000000000" pitchFamily="2" charset="2"/>
              <a:buChar char="Ø"/>
            </a:pPr>
            <a:r>
              <a:rPr lang="en-US" dirty="0"/>
              <a:t>“</a:t>
            </a:r>
            <a:r>
              <a:rPr lang="en-US" dirty="0" err="1"/>
              <a:t>docker</a:t>
            </a:r>
            <a:r>
              <a:rPr lang="en-US" dirty="0"/>
              <a:t> stop” assumes “container”</a:t>
            </a:r>
          </a:p>
          <a:p>
            <a:pPr lvl="1">
              <a:buFont typeface="Wingdings" panose="05000000000000000000" pitchFamily="2" charset="2"/>
              <a:buChar char="Ø"/>
            </a:pPr>
            <a:r>
              <a:rPr lang="en-US" dirty="0"/>
              <a:t>can use “</a:t>
            </a:r>
            <a:r>
              <a:rPr lang="en-US" dirty="0" err="1"/>
              <a:t>img</a:t>
            </a:r>
            <a:r>
              <a:rPr lang="en-US" dirty="0"/>
              <a:t>” instead of “image”</a:t>
            </a:r>
          </a:p>
          <a:p>
            <a:pPr lvl="1">
              <a:buFont typeface="Wingdings" panose="05000000000000000000" pitchFamily="2" charset="2"/>
              <a:buChar char="Ø"/>
            </a:pPr>
            <a:r>
              <a:rPr lang="en-US" dirty="0"/>
              <a:t>can use “con” instead of “container”, etc.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p:txBody>
          <a:bodyPr/>
          <a:lstStyle/>
          <a:p>
            <a:pPr lvl="0"/>
            <a:r>
              <a:rPr lang="en-US">
                <a:sym typeface="Calibri"/>
              </a:rPr>
              <a:t>Docker Basics</a:t>
            </a:r>
          </a:p>
        </p:txBody>
      </p:sp>
      <p:sp>
        <p:nvSpPr>
          <p:cNvPr id="335" name="Shape 335"/>
          <p:cNvSpPr txBox="1">
            <a:spLocks noGrp="1"/>
          </p:cNvSpPr>
          <p:nvPr>
            <p:ph idx="1"/>
          </p:nvPr>
        </p:nvSpPr>
        <p:spPr/>
        <p:txBody>
          <a:bodyPr/>
          <a:lstStyle/>
          <a:p>
            <a:pPr marL="0" lvl="0" indent="0">
              <a:buNone/>
            </a:pPr>
            <a:r>
              <a:rPr lang="en-US" dirty="0"/>
              <a:t>Determine the status of the </a:t>
            </a:r>
            <a:r>
              <a:rPr lang="en-US" dirty="0">
                <a:sym typeface="Calibri"/>
              </a:rPr>
              <a:t>Docker service</a:t>
            </a:r>
          </a:p>
          <a:p>
            <a:pPr lvl="0"/>
            <a:r>
              <a:rPr lang="en-US" dirty="0"/>
              <a:t>$ </a:t>
            </a:r>
            <a:r>
              <a:rPr lang="en-US" dirty="0" err="1">
                <a:sym typeface="Calibri"/>
              </a:rPr>
              <a:t>sudo</a:t>
            </a:r>
            <a:r>
              <a:rPr lang="en-US" dirty="0">
                <a:sym typeface="Calibri"/>
              </a:rPr>
              <a:t> service </a:t>
            </a:r>
            <a:r>
              <a:rPr lang="en-US" dirty="0" err="1">
                <a:sym typeface="Calibri"/>
              </a:rPr>
              <a:t>docker</a:t>
            </a:r>
            <a:r>
              <a:rPr lang="en-US" dirty="0">
                <a:sym typeface="Calibri"/>
              </a:rPr>
              <a:t> status</a:t>
            </a:r>
          </a:p>
        </p:txBody>
      </p:sp>
      <p:pic>
        <p:nvPicPr>
          <p:cNvPr id="336" name="Shape 336"/>
          <p:cNvPicPr preferRelativeResize="0"/>
          <p:nvPr/>
        </p:nvPicPr>
        <p:blipFill rotWithShape="1">
          <a:blip r:embed="rId3">
            <a:alphaModFix/>
          </a:blip>
          <a:srcRect/>
          <a:stretch/>
        </p:blipFill>
        <p:spPr>
          <a:xfrm>
            <a:off x="-3142" y="2895600"/>
            <a:ext cx="9144000" cy="28129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p:txBody>
          <a:bodyPr/>
          <a:lstStyle/>
          <a:p>
            <a:pPr lvl="0"/>
            <a:r>
              <a:rPr lang="en-US">
                <a:sym typeface="Calibri"/>
              </a:rPr>
              <a:t>Docker Hello World(s)</a:t>
            </a:r>
          </a:p>
        </p:txBody>
      </p:sp>
      <p:pic>
        <p:nvPicPr>
          <p:cNvPr id="342" name="Shape 342"/>
          <p:cNvPicPr preferRelativeResize="0">
            <a:picLocks noGrp="1"/>
          </p:cNvPicPr>
          <p:nvPr>
            <p:ph idx="1"/>
          </p:nvPr>
        </p:nvPicPr>
        <p:blipFill rotWithShape="1">
          <a:blip r:embed="rId3">
            <a:alphaModFix/>
          </a:blip>
          <a:stretch/>
        </p:blipFill>
        <p:spPr>
          <a:xfrm>
            <a:off x="1226621" y="1524000"/>
            <a:ext cx="6690757" cy="4652963"/>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p:txBody>
          <a:bodyPr/>
          <a:lstStyle/>
          <a:p>
            <a:pPr lvl="0"/>
            <a:r>
              <a:rPr lang="en-US">
                <a:sym typeface="Calibri"/>
              </a:rPr>
              <a:t>Docker Hello World(s)</a:t>
            </a:r>
          </a:p>
        </p:txBody>
      </p:sp>
      <p:sp>
        <p:nvSpPr>
          <p:cNvPr id="3" name="Content Placeholder 2"/>
          <p:cNvSpPr>
            <a:spLocks noGrp="1"/>
          </p:cNvSpPr>
          <p:nvPr>
            <p:ph idx="1"/>
          </p:nvPr>
        </p:nvSpPr>
        <p:spPr/>
        <p:txBody>
          <a:bodyPr/>
          <a:lstStyle/>
          <a:p>
            <a:pPr marL="0" lvl="0" indent="0">
              <a:buNone/>
            </a:pPr>
            <a:r>
              <a:rPr lang="en-US" sz="2400" dirty="0">
                <a:ea typeface="Calibri"/>
                <a:cs typeface="Calibri"/>
                <a:sym typeface="Calibri"/>
              </a:rPr>
              <a:t>$ </a:t>
            </a:r>
            <a:r>
              <a:rPr lang="en-US" sz="2400" dirty="0" err="1">
                <a:ea typeface="Calibri"/>
                <a:cs typeface="Calibri"/>
                <a:sym typeface="Calibri"/>
              </a:rPr>
              <a:t>sudo</a:t>
            </a:r>
            <a:r>
              <a:rPr lang="en-US" sz="2400" dirty="0">
                <a:ea typeface="Calibri"/>
                <a:cs typeface="Calibri"/>
                <a:sym typeface="Calibri"/>
              </a:rPr>
              <a:t> </a:t>
            </a:r>
            <a:r>
              <a:rPr lang="en-US" sz="2400" dirty="0" err="1">
                <a:ea typeface="Calibri"/>
                <a:cs typeface="Calibri"/>
                <a:sym typeface="Calibri"/>
              </a:rPr>
              <a:t>docker</a:t>
            </a:r>
            <a:r>
              <a:rPr lang="en-US" sz="2400" dirty="0">
                <a:ea typeface="Calibri"/>
                <a:cs typeface="Calibri"/>
                <a:sym typeface="Calibri"/>
              </a:rPr>
              <a:t> run </a:t>
            </a:r>
            <a:r>
              <a:rPr lang="en-US" sz="2400" dirty="0" err="1">
                <a:ea typeface="Calibri"/>
                <a:cs typeface="Calibri"/>
                <a:sym typeface="Calibri"/>
              </a:rPr>
              <a:t>docker</a:t>
            </a:r>
            <a:r>
              <a:rPr lang="en-US" sz="2400" dirty="0">
                <a:ea typeface="Calibri"/>
                <a:cs typeface="Calibri"/>
                <a:sym typeface="Calibri"/>
              </a:rPr>
              <a:t>/</a:t>
            </a:r>
            <a:r>
              <a:rPr lang="en-US" sz="2400" dirty="0" err="1">
                <a:ea typeface="Calibri"/>
                <a:cs typeface="Calibri"/>
                <a:sym typeface="Calibri"/>
              </a:rPr>
              <a:t>whalesay</a:t>
            </a:r>
            <a:r>
              <a:rPr lang="en-US" sz="2400" dirty="0">
                <a:ea typeface="Calibri"/>
                <a:cs typeface="Calibri"/>
                <a:sym typeface="Calibri"/>
              </a:rPr>
              <a:t> </a:t>
            </a:r>
            <a:r>
              <a:rPr lang="en-US" sz="2400" dirty="0" err="1">
                <a:ea typeface="Calibri"/>
                <a:cs typeface="Calibri"/>
                <a:sym typeface="Calibri"/>
              </a:rPr>
              <a:t>cowsay</a:t>
            </a:r>
            <a:r>
              <a:rPr lang="en-US" sz="2400" dirty="0">
                <a:ea typeface="Calibri"/>
                <a:cs typeface="Calibri"/>
                <a:sym typeface="Calibri"/>
              </a:rPr>
              <a:t> Hello World</a:t>
            </a:r>
          </a:p>
          <a:p>
            <a:endParaRPr lang="en-US" dirty="0"/>
          </a:p>
        </p:txBody>
      </p:sp>
      <p:pic>
        <p:nvPicPr>
          <p:cNvPr id="349" name="Shape 349"/>
          <p:cNvPicPr preferRelativeResize="0"/>
          <p:nvPr/>
        </p:nvPicPr>
        <p:blipFill>
          <a:blip r:embed="rId3">
            <a:alphaModFix/>
          </a:blip>
          <a:stretch>
            <a:fillRect/>
          </a:stretch>
        </p:blipFill>
        <p:spPr>
          <a:xfrm>
            <a:off x="1600200" y="2209800"/>
            <a:ext cx="6462755" cy="3962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p:nvPr/>
        </p:nvSpPr>
        <p:spPr>
          <a:xfrm>
            <a:off x="881096" y="2096867"/>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Shape 355"/>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Hello World(s)</a:t>
            </a:r>
          </a:p>
        </p:txBody>
      </p:sp>
      <p:sp>
        <p:nvSpPr>
          <p:cNvPr id="356" name="Shape 356"/>
          <p:cNvSpPr txBox="1">
            <a:spLocks noGrp="1"/>
          </p:cNvSpPr>
          <p:nvPr>
            <p:ph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run </a:t>
            </a: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a:t>
            </a:r>
            <a:r>
              <a:rPr lang="en-US" sz="2800" i="0" u="none" strike="noStrike" cap="none" dirty="0" err="1">
                <a:solidFill>
                  <a:schemeClr val="dk1"/>
                </a:solidFill>
                <a:latin typeface="Calibri"/>
                <a:ea typeface="Calibri"/>
                <a:cs typeface="Calibri"/>
                <a:sym typeface="Calibri"/>
              </a:rPr>
              <a:t>whalesay</a:t>
            </a:r>
            <a:r>
              <a:rPr lang="en-US" sz="2800" i="0" u="none" strike="noStrike" cap="none" dirty="0">
                <a:solidFill>
                  <a:schemeClr val="dk1"/>
                </a:solidFill>
                <a:latin typeface="Calibri"/>
                <a:ea typeface="Calibri"/>
                <a:cs typeface="Calibri"/>
                <a:sym typeface="Calibri"/>
              </a:rPr>
              <a:t> </a:t>
            </a:r>
            <a:r>
              <a:rPr lang="en-US" sz="2800" i="0" u="none" strike="noStrike" cap="none" dirty="0" err="1">
                <a:solidFill>
                  <a:schemeClr val="dk1"/>
                </a:solidFill>
                <a:latin typeface="Calibri"/>
                <a:ea typeface="Calibri"/>
                <a:cs typeface="Calibri"/>
                <a:sym typeface="Calibri"/>
              </a:rPr>
              <a:t>cowsay</a:t>
            </a:r>
            <a:r>
              <a:rPr lang="en-US" sz="2800" i="0" u="none" strike="noStrike" cap="none" dirty="0">
                <a:solidFill>
                  <a:schemeClr val="dk1"/>
                </a:solidFill>
                <a:latin typeface="Calibri"/>
                <a:ea typeface="Calibri"/>
                <a:cs typeface="Calibri"/>
                <a:sym typeface="Calibri"/>
              </a:rPr>
              <a:t> Hello World</a:t>
            </a:r>
          </a:p>
        </p:txBody>
      </p:sp>
      <p:sp>
        <p:nvSpPr>
          <p:cNvPr id="357" name="Shape 357"/>
          <p:cNvSpPr/>
          <p:nvPr/>
        </p:nvSpPr>
        <p:spPr>
          <a:xfrm>
            <a:off x="1828800" y="3124200"/>
            <a:ext cx="152399" cy="609599"/>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Shape 358"/>
          <p:cNvSpPr txBox="1"/>
          <p:nvPr/>
        </p:nvSpPr>
        <p:spPr>
          <a:xfrm>
            <a:off x="958004" y="2227390"/>
            <a:ext cx="2362199"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rPr>
              <a:t>Tells docker to r</a:t>
            </a:r>
            <a:r>
              <a:rPr lang="en-US" sz="1800">
                <a:solidFill>
                  <a:schemeClr val="dk1"/>
                </a:solidFill>
                <a:latin typeface="Arial"/>
                <a:ea typeface="Arial"/>
                <a:cs typeface="Arial"/>
                <a:sym typeface="Arial"/>
              </a:rPr>
              <a:t>un a cmd in container</a:t>
            </a:r>
          </a:p>
        </p:txBody>
      </p:sp>
      <p:sp>
        <p:nvSpPr>
          <p:cNvPr id="359" name="Shape 359"/>
          <p:cNvSpPr/>
          <p:nvPr/>
        </p:nvSpPr>
        <p:spPr>
          <a:xfrm>
            <a:off x="4233896" y="2096867"/>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Shape 360"/>
          <p:cNvSpPr txBox="1"/>
          <p:nvPr/>
        </p:nvSpPr>
        <p:spPr>
          <a:xfrm>
            <a:off x="4448100" y="2227400"/>
            <a:ext cx="2362200"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Cmd to run inside</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1" name="Shape 361"/>
          <p:cNvSpPr/>
          <p:nvPr/>
        </p:nvSpPr>
        <p:spPr>
          <a:xfrm>
            <a:off x="5207000" y="3129927"/>
            <a:ext cx="152399" cy="609599"/>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Shape 362"/>
          <p:cNvSpPr/>
          <p:nvPr/>
        </p:nvSpPr>
        <p:spPr>
          <a:xfrm>
            <a:off x="5778500" y="4912755"/>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 name="Shape 363"/>
          <p:cNvSpPr/>
          <p:nvPr/>
        </p:nvSpPr>
        <p:spPr>
          <a:xfrm>
            <a:off x="2133600" y="4912755"/>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 name="Shape 364"/>
          <p:cNvSpPr/>
          <p:nvPr/>
        </p:nvSpPr>
        <p:spPr>
          <a:xfrm rot="10800000">
            <a:off x="3198000" y="4206833"/>
            <a:ext cx="223803" cy="610375"/>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Shape 365"/>
          <p:cNvSpPr/>
          <p:nvPr/>
        </p:nvSpPr>
        <p:spPr>
          <a:xfrm rot="10800000">
            <a:off x="6586503" y="4206832"/>
            <a:ext cx="223803" cy="610375"/>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6" name="Shape 366"/>
          <p:cNvSpPr txBox="1"/>
          <p:nvPr/>
        </p:nvSpPr>
        <p:spPr>
          <a:xfrm>
            <a:off x="2524900" y="5082201"/>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Base image for</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container</a:t>
            </a:r>
          </a:p>
        </p:txBody>
      </p:sp>
      <p:sp>
        <p:nvSpPr>
          <p:cNvPr id="367" name="Shape 367"/>
          <p:cNvSpPr txBox="1"/>
          <p:nvPr/>
        </p:nvSpPr>
        <p:spPr>
          <a:xfrm>
            <a:off x="6172200" y="4992469"/>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Argument to </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Cowsay cmd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p:txBody>
          <a:bodyPr/>
          <a:lstStyle/>
          <a:p>
            <a:pPr lvl="0"/>
            <a:r>
              <a:rPr lang="en-US">
                <a:sym typeface="Calibri"/>
              </a:rPr>
              <a:t>What is ‘Docker Engine’?</a:t>
            </a:r>
          </a:p>
        </p:txBody>
      </p:sp>
      <p:pic>
        <p:nvPicPr>
          <p:cNvPr id="373" name="Shape 373"/>
          <p:cNvPicPr preferRelativeResize="0">
            <a:picLocks noGrp="1"/>
          </p:cNvPicPr>
          <p:nvPr>
            <p:ph idx="1"/>
          </p:nvPr>
        </p:nvPicPr>
        <p:blipFill rotWithShape="1">
          <a:blip r:embed="rId3">
            <a:alphaModFix/>
          </a:blip>
          <a:stretch/>
        </p:blipFill>
        <p:spPr>
          <a:xfrm>
            <a:off x="2228850" y="2016919"/>
            <a:ext cx="4686300" cy="366712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p:txBody>
          <a:bodyPr/>
          <a:lstStyle/>
          <a:p>
            <a:pPr lvl="0"/>
            <a:r>
              <a:rPr lang="en-US"/>
              <a:t>How</a:t>
            </a:r>
            <a:r>
              <a:rPr lang="en-US">
                <a:sym typeface="Calibri"/>
              </a:rPr>
              <a:t> is Docker Architected? </a:t>
            </a:r>
            <a:endParaRPr lang="en-US" dirty="0">
              <a:sym typeface="Calibri"/>
            </a:endParaRPr>
          </a:p>
        </p:txBody>
      </p:sp>
      <p:sp>
        <p:nvSpPr>
          <p:cNvPr id="3" name="Content Placeholder 2"/>
          <p:cNvSpPr>
            <a:spLocks noGrp="1"/>
          </p:cNvSpPr>
          <p:nvPr>
            <p:ph idx="1"/>
          </p:nvPr>
        </p:nvSpPr>
        <p:spPr/>
        <p:txBody>
          <a:bodyPr/>
          <a:lstStyle/>
          <a:p>
            <a:endParaRPr lang="en-US"/>
          </a:p>
        </p:txBody>
      </p:sp>
      <p:pic>
        <p:nvPicPr>
          <p:cNvPr id="379" name="Shape 379"/>
          <p:cNvPicPr preferRelativeResize="0"/>
          <p:nvPr/>
        </p:nvPicPr>
        <p:blipFill rotWithShape="1">
          <a:blip r:embed="rId3">
            <a:alphaModFix/>
          </a:blip>
          <a:srcRect/>
          <a:stretch/>
        </p:blipFill>
        <p:spPr>
          <a:xfrm>
            <a:off x="127000" y="1295400"/>
            <a:ext cx="9017000" cy="4635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p:txBody>
          <a:bodyPr/>
          <a:lstStyle/>
          <a:p>
            <a:pPr lvl="0"/>
            <a:r>
              <a:rPr lang="en-US" dirty="0">
                <a:sym typeface="Calibri"/>
              </a:rPr>
              <a:t>Docker is Built on Fo</a:t>
            </a:r>
            <a:r>
              <a:rPr lang="en-US" dirty="0"/>
              <a:t>undational Tech</a:t>
            </a:r>
            <a:r>
              <a:rPr lang="en-US" dirty="0">
                <a:sym typeface="Calibri"/>
              </a:rPr>
              <a:t> </a:t>
            </a:r>
          </a:p>
        </p:txBody>
      </p:sp>
      <p:sp>
        <p:nvSpPr>
          <p:cNvPr id="385" name="Shape 385"/>
          <p:cNvSpPr txBox="1">
            <a:spLocks noGrp="1"/>
          </p:cNvSpPr>
          <p:nvPr>
            <p:ph idx="1"/>
          </p:nvPr>
        </p:nvSpPr>
        <p:spPr/>
        <p:txBody>
          <a:bodyPr>
            <a:normAutofit lnSpcReduction="10000"/>
          </a:bodyPr>
          <a:lstStyle/>
          <a:p>
            <a:pPr lvl="0"/>
            <a:r>
              <a:rPr lang="en-US" dirty="0" err="1">
                <a:sym typeface="Calibri"/>
              </a:rPr>
              <a:t>cgroup</a:t>
            </a:r>
            <a:r>
              <a:rPr lang="en-US" b="0" dirty="0">
                <a:sym typeface="Calibri"/>
              </a:rPr>
              <a:t> and </a:t>
            </a:r>
            <a:r>
              <a:rPr lang="en-US" dirty="0" err="1">
                <a:sym typeface="Calibri"/>
              </a:rPr>
              <a:t>namespacing</a:t>
            </a:r>
            <a:r>
              <a:rPr lang="en-US" b="0" dirty="0">
                <a:sym typeface="Calibri"/>
              </a:rPr>
              <a:t> capabilities of the Linux kernel </a:t>
            </a:r>
          </a:p>
          <a:p>
            <a:pPr lvl="0"/>
            <a:r>
              <a:rPr lang="en-US" dirty="0" err="1"/>
              <a:t>Libcontainer</a:t>
            </a:r>
            <a:r>
              <a:rPr lang="en-US" dirty="0"/>
              <a:t> Library Specification</a:t>
            </a:r>
          </a:p>
          <a:p>
            <a:pPr lvl="1">
              <a:buFont typeface="Wingdings" panose="05000000000000000000" pitchFamily="2" charset="2"/>
              <a:buChar char="Ø"/>
            </a:pPr>
            <a:r>
              <a:rPr lang="en-US" dirty="0"/>
              <a:t>(namespaces, filesystem, resources, security, </a:t>
            </a:r>
            <a:r>
              <a:rPr lang="en-US" dirty="0" err="1"/>
              <a:t>etc</a:t>
            </a:r>
            <a:r>
              <a:rPr lang="en-US" dirty="0"/>
              <a:t>) </a:t>
            </a:r>
          </a:p>
          <a:p>
            <a:pPr lvl="0"/>
            <a:r>
              <a:rPr lang="en-US" dirty="0">
                <a:sym typeface="Calibri"/>
              </a:rPr>
              <a:t>Go </a:t>
            </a:r>
            <a:r>
              <a:rPr lang="en-US" b="0" dirty="0">
                <a:sym typeface="Calibri"/>
              </a:rPr>
              <a:t>programming language </a:t>
            </a:r>
          </a:p>
          <a:p>
            <a:pPr lvl="1">
              <a:buFont typeface="Wingdings" panose="05000000000000000000" pitchFamily="2" charset="2"/>
              <a:buChar char="Ø"/>
            </a:pPr>
            <a:r>
              <a:rPr lang="en-US" b="0" dirty="0">
                <a:sym typeface="Calibri"/>
              </a:rPr>
              <a:t>(written in Go) </a:t>
            </a:r>
          </a:p>
          <a:p>
            <a:pPr lvl="0"/>
            <a:r>
              <a:rPr lang="en-US" dirty="0">
                <a:sym typeface="Calibri"/>
              </a:rPr>
              <a:t>Docker Image </a:t>
            </a:r>
            <a:r>
              <a:rPr lang="en-US" b="0" dirty="0">
                <a:sym typeface="Calibri"/>
              </a:rPr>
              <a:t>Specification </a:t>
            </a:r>
          </a:p>
          <a:p>
            <a:pPr lvl="1">
              <a:buFont typeface="Wingdings" panose="05000000000000000000" pitchFamily="2" charset="2"/>
              <a:buChar char="Ø"/>
            </a:pPr>
            <a:r>
              <a:rPr lang="en-US" b="0" dirty="0">
                <a:sym typeface="Calibri"/>
              </a:rPr>
              <a:t>(for container image management) </a:t>
            </a:r>
          </a:p>
          <a:p>
            <a:pPr lvl="0"/>
            <a:endParaRPr lang="en-US" dirty="0">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p:txBody>
          <a:bodyPr/>
          <a:lstStyle/>
          <a:p>
            <a:pPr lvl="0"/>
            <a:r>
              <a:rPr lang="en-US"/>
              <a:t>No ‘sudo’ </a:t>
            </a:r>
            <a:r>
              <a:rPr lang="en-US">
                <a:sym typeface="Calibri"/>
              </a:rPr>
              <a:t>Configuration</a:t>
            </a:r>
            <a:endParaRPr lang="en-US" dirty="0">
              <a:sym typeface="Calibri"/>
            </a:endParaRPr>
          </a:p>
        </p:txBody>
      </p:sp>
      <p:sp>
        <p:nvSpPr>
          <p:cNvPr id="391" name="Shape 391"/>
          <p:cNvSpPr txBox="1">
            <a:spLocks noGrp="1"/>
          </p:cNvSpPr>
          <p:nvPr>
            <p:ph idx="1"/>
          </p:nvPr>
        </p:nvSpPr>
        <p:spPr/>
        <p:txBody>
          <a:bodyPr>
            <a:normAutofit lnSpcReduction="10000"/>
          </a:bodyPr>
          <a:lstStyle/>
          <a:p>
            <a:pPr marL="0" lvl="0" indent="0">
              <a:buNone/>
            </a:pPr>
            <a:r>
              <a:rPr lang="en-US" dirty="0"/>
              <a:t>Run </a:t>
            </a:r>
            <a:r>
              <a:rPr lang="en-US" dirty="0" err="1"/>
              <a:t>docker</a:t>
            </a:r>
            <a:r>
              <a:rPr lang="en-US" dirty="0"/>
              <a:t> without </a:t>
            </a:r>
            <a:r>
              <a:rPr lang="en-US" dirty="0" err="1"/>
              <a:t>sudo</a:t>
            </a:r>
            <a:endParaRPr lang="en-US" dirty="0"/>
          </a:p>
          <a:p>
            <a:pPr lvl="1"/>
            <a:r>
              <a:rPr lang="en-US" dirty="0">
                <a:hlinkClick r:id="rId3"/>
              </a:rPr>
              <a:t>https://docs.docker.com/engine/installation/linux/linux-postinstall/</a:t>
            </a:r>
          </a:p>
          <a:p>
            <a:pPr marL="514350" lvl="0" indent="-514350">
              <a:buFont typeface="+mj-lt"/>
              <a:buAutoNum type="arabicPeriod"/>
            </a:pPr>
            <a:r>
              <a:rPr lang="en-US" dirty="0"/>
              <a:t>Create Docker group:</a:t>
            </a:r>
          </a:p>
          <a:p>
            <a:pPr lvl="1"/>
            <a:r>
              <a:rPr lang="en-US" dirty="0">
                <a:sym typeface="Consolas"/>
              </a:rPr>
              <a:t>$ </a:t>
            </a:r>
            <a:r>
              <a:rPr lang="en-US" dirty="0" err="1">
                <a:sym typeface="Consolas"/>
              </a:rPr>
              <a:t>sudo</a:t>
            </a:r>
            <a:r>
              <a:rPr lang="en-US" dirty="0">
                <a:sym typeface="Consolas"/>
              </a:rPr>
              <a:t> </a:t>
            </a:r>
            <a:r>
              <a:rPr lang="en-US" dirty="0" err="1">
                <a:sym typeface="Consolas"/>
              </a:rPr>
              <a:t>groupadd</a:t>
            </a:r>
            <a:r>
              <a:rPr lang="en-US" dirty="0">
                <a:sym typeface="Consolas"/>
              </a:rPr>
              <a:t> </a:t>
            </a:r>
            <a:r>
              <a:rPr lang="en-US" dirty="0" err="1">
                <a:sym typeface="Consolas"/>
              </a:rPr>
              <a:t>docker</a:t>
            </a:r>
            <a:endParaRPr lang="en-US" dirty="0">
              <a:sym typeface="Consolas"/>
            </a:endParaRPr>
          </a:p>
          <a:p>
            <a:pPr marL="514350" lvl="0" indent="-514350">
              <a:buFont typeface="+mj-lt"/>
              <a:buAutoNum type="arabicPeriod"/>
            </a:pPr>
            <a:r>
              <a:rPr lang="en-US" dirty="0"/>
              <a:t>Add your user to </a:t>
            </a:r>
            <a:r>
              <a:rPr lang="en-US" dirty="0" err="1"/>
              <a:t>docker</a:t>
            </a:r>
            <a:r>
              <a:rPr lang="en-US" dirty="0"/>
              <a:t> group:</a:t>
            </a:r>
          </a:p>
          <a:p>
            <a:pPr lvl="1"/>
            <a:r>
              <a:rPr lang="en-US" dirty="0">
                <a:sym typeface="Consolas"/>
              </a:rPr>
              <a:t>$ </a:t>
            </a:r>
            <a:r>
              <a:rPr lang="en-US" dirty="0" err="1">
                <a:sym typeface="Consolas"/>
              </a:rPr>
              <a:t>sudo</a:t>
            </a:r>
            <a:r>
              <a:rPr lang="en-US" dirty="0">
                <a:sym typeface="Consolas"/>
              </a:rPr>
              <a:t> </a:t>
            </a:r>
            <a:r>
              <a:rPr lang="en-US" dirty="0" err="1">
                <a:sym typeface="Consolas"/>
              </a:rPr>
              <a:t>usermod</a:t>
            </a:r>
            <a:r>
              <a:rPr lang="en-US" dirty="0">
                <a:sym typeface="Consolas"/>
              </a:rPr>
              <a:t> -</a:t>
            </a:r>
            <a:r>
              <a:rPr lang="en-US" dirty="0" err="1">
                <a:sym typeface="Consolas"/>
              </a:rPr>
              <a:t>aG</a:t>
            </a:r>
            <a:r>
              <a:rPr lang="en-US" dirty="0">
                <a:sym typeface="Consolas"/>
              </a:rPr>
              <a:t> </a:t>
            </a:r>
            <a:r>
              <a:rPr lang="en-US" dirty="0" err="1">
                <a:sym typeface="Consolas"/>
              </a:rPr>
              <a:t>docker</a:t>
            </a:r>
            <a:r>
              <a:rPr lang="en-US" dirty="0">
                <a:sym typeface="Consolas"/>
              </a:rPr>
              <a:t> $USER</a:t>
            </a:r>
          </a:p>
          <a:p>
            <a:pPr marL="514350" lvl="0" indent="-514350">
              <a:buFont typeface="+mj-lt"/>
              <a:buAutoNum type="arabicPeriod"/>
            </a:pPr>
            <a:r>
              <a:rPr lang="en-US" dirty="0"/>
              <a:t>Log out and log back in:</a:t>
            </a:r>
          </a:p>
          <a:p>
            <a:pPr lvl="1"/>
            <a:r>
              <a:rPr lang="en-US" dirty="0">
                <a:sym typeface="Consolas"/>
              </a:rPr>
              <a:t>$ exit  # then log back in</a:t>
            </a:r>
          </a:p>
          <a:p>
            <a:pPr lvl="0"/>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1760279408"/>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4451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p:txBody>
          <a:bodyPr/>
          <a:lstStyle/>
          <a:p>
            <a:pPr lvl="0"/>
            <a:r>
              <a:rPr lang="en-US"/>
              <a:t>Docker Webapp &amp; Hello World</a:t>
            </a:r>
          </a:p>
          <a:p>
            <a:pPr lvl="0"/>
            <a:endParaRPr lang="en-US" dirty="0"/>
          </a:p>
        </p:txBody>
      </p:sp>
      <p:sp>
        <p:nvSpPr>
          <p:cNvPr id="402" name="Shape 402"/>
          <p:cNvSpPr txBox="1">
            <a:spLocks noGrp="1"/>
          </p:cNvSpPr>
          <p:nvPr>
            <p:ph idx="1"/>
          </p:nvPr>
        </p:nvSpPr>
        <p:spPr/>
        <p:txBody>
          <a:bodyPr/>
          <a:lstStyle/>
          <a:p>
            <a:pPr lvl="0"/>
            <a:endParaRPr lang="en-US" dirty="0"/>
          </a:p>
          <a:p>
            <a:pPr lvl="0"/>
            <a:r>
              <a:rPr lang="en-US" dirty="0"/>
              <a:t>Exercise 2.1 in Docker Labs</a:t>
            </a:r>
          </a:p>
          <a:p>
            <a:pPr marL="0" lvl="0" indent="0">
              <a:buNone/>
            </a:pPr>
            <a:r>
              <a:rPr lang="en-US" sz="2600" dirty="0">
                <a:hlinkClick r:id="rId3"/>
              </a:rPr>
              <a:t>https://github.com/techtown-training/docker-bootcamp/blob/master/exercise/exercise2.1-webapps.md</a:t>
            </a:r>
            <a:endParaRPr lang="en-US" sz="2600" dirty="0"/>
          </a:p>
          <a:p>
            <a:pPr marL="0" lvl="0" indent="0">
              <a:buNone/>
            </a:pPr>
            <a:endParaRPr lang="en-US" dirty="0"/>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Images</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2779964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p:txBody>
          <a:bodyPr/>
          <a:lstStyle/>
          <a:p>
            <a:pPr lvl="0"/>
            <a:r>
              <a:rPr lang="en-US">
                <a:sym typeface="Calibri"/>
              </a:rPr>
              <a:t>Docker Union File System</a:t>
            </a:r>
          </a:p>
        </p:txBody>
      </p:sp>
      <p:sp>
        <p:nvSpPr>
          <p:cNvPr id="417" name="Shape 417"/>
          <p:cNvSpPr txBox="1">
            <a:spLocks noGrp="1"/>
          </p:cNvSpPr>
          <p:nvPr>
            <p:ph idx="1"/>
          </p:nvPr>
        </p:nvSpPr>
        <p:spPr>
          <a:xfrm>
            <a:off x="628650" y="1524000"/>
            <a:ext cx="3790950" cy="4652963"/>
          </a:xfrm>
        </p:spPr>
        <p:txBody>
          <a:bodyPr>
            <a:normAutofit fontScale="77500" lnSpcReduction="20000"/>
          </a:bodyPr>
          <a:lstStyle/>
          <a:p>
            <a:pPr marL="0" lvl="0" indent="0">
              <a:buNone/>
            </a:pPr>
            <a:r>
              <a:rPr lang="en-US" dirty="0" err="1">
                <a:sym typeface="Calibri"/>
              </a:rPr>
              <a:t>AuFS</a:t>
            </a:r>
            <a:r>
              <a:rPr lang="en-US" dirty="0">
                <a:sym typeface="Calibri"/>
              </a:rPr>
              <a:t> (</a:t>
            </a:r>
            <a:r>
              <a:rPr lang="en-US" dirty="0" err="1">
                <a:sym typeface="Calibri"/>
              </a:rPr>
              <a:t>AnotherUnionFS</a:t>
            </a:r>
            <a:r>
              <a:rPr lang="en-US" dirty="0">
                <a:sym typeface="Calibri"/>
              </a:rPr>
              <a:t>) is a multi-layered filesystem that implements union mount</a:t>
            </a:r>
          </a:p>
          <a:p>
            <a:pPr lvl="0"/>
            <a:r>
              <a:rPr lang="en-US" dirty="0">
                <a:sym typeface="Calibri"/>
              </a:rPr>
              <a:t>Allows several filesystems or directories to be simultaneously mounted and visible through a single mount point</a:t>
            </a:r>
          </a:p>
          <a:p>
            <a:pPr lvl="0"/>
            <a:r>
              <a:rPr lang="en-US" dirty="0">
                <a:sym typeface="Calibri"/>
              </a:rPr>
              <a:t>Appears to be one filesystem to the end user</a:t>
            </a:r>
          </a:p>
        </p:txBody>
      </p:sp>
      <p:pic>
        <p:nvPicPr>
          <p:cNvPr id="418" name="Shape 418"/>
          <p:cNvPicPr preferRelativeResize="0"/>
          <p:nvPr/>
        </p:nvPicPr>
        <p:blipFill rotWithShape="1">
          <a:blip r:embed="rId3">
            <a:alphaModFix/>
          </a:blip>
          <a:srcRect/>
          <a:stretch/>
        </p:blipFill>
        <p:spPr>
          <a:xfrm>
            <a:off x="4582582" y="1494895"/>
            <a:ext cx="4104217" cy="30781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p:txBody>
          <a:bodyPr/>
          <a:lstStyle/>
          <a:p>
            <a:pPr lvl="0"/>
            <a:r>
              <a:rPr lang="en-US"/>
              <a:t>Example </a:t>
            </a:r>
            <a:r>
              <a:rPr lang="en-US">
                <a:sym typeface="Calibri"/>
              </a:rPr>
              <a:t>Docker Layers</a:t>
            </a:r>
          </a:p>
        </p:txBody>
      </p:sp>
      <p:sp>
        <p:nvSpPr>
          <p:cNvPr id="424" name="Shape 424"/>
          <p:cNvSpPr txBox="1">
            <a:spLocks noGrp="1"/>
          </p:cNvSpPr>
          <p:nvPr>
            <p:ph idx="1"/>
          </p:nvPr>
        </p:nvSpPr>
        <p:spPr>
          <a:xfrm>
            <a:off x="647700" y="4800600"/>
            <a:ext cx="7886700" cy="1658877"/>
          </a:xfrm>
        </p:spPr>
        <p:txBody>
          <a:bodyPr>
            <a:noAutofit/>
          </a:bodyPr>
          <a:lstStyle/>
          <a:p>
            <a:pPr marL="0" lvl="0" indent="0" algn="ctr">
              <a:buNone/>
            </a:pPr>
            <a:r>
              <a:rPr lang="en-US" sz="2000" dirty="0">
                <a:sym typeface="Calibri"/>
              </a:rPr>
              <a:t>Docker Layer – Each Docker image is composed of a series of layers. Docker uses </a:t>
            </a:r>
            <a:r>
              <a:rPr lang="en-US" sz="2000" dirty="0"/>
              <a:t>Union File Systems</a:t>
            </a:r>
            <a:r>
              <a:rPr lang="en-US" sz="2000" dirty="0">
                <a:sym typeface="Calibri"/>
              </a:rPr>
              <a:t> to combine these into a single image. The combination of these layers gives the illusion of a traditional file system. Only the top layer is writeable. </a:t>
            </a:r>
          </a:p>
        </p:txBody>
      </p:sp>
      <p:pic>
        <p:nvPicPr>
          <p:cNvPr id="425" name="Shape 425"/>
          <p:cNvPicPr preferRelativeResize="0"/>
          <p:nvPr/>
        </p:nvPicPr>
        <p:blipFill rotWithShape="1">
          <a:blip r:embed="rId3">
            <a:alphaModFix/>
          </a:blip>
          <a:srcRect/>
          <a:stretch/>
        </p:blipFill>
        <p:spPr>
          <a:xfrm>
            <a:off x="1676400" y="1349314"/>
            <a:ext cx="5791200" cy="33750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p:txBody>
          <a:bodyPr/>
          <a:lstStyle/>
          <a:p>
            <a:pPr lvl="0"/>
            <a:r>
              <a:rPr lang="en-US">
                <a:sym typeface="Calibri"/>
              </a:rPr>
              <a:t>Benefits of </a:t>
            </a:r>
            <a:r>
              <a:rPr lang="en-US"/>
              <a:t>Union File Systems</a:t>
            </a:r>
          </a:p>
        </p:txBody>
      </p:sp>
      <p:sp>
        <p:nvSpPr>
          <p:cNvPr id="431" name="Shape 431"/>
          <p:cNvSpPr txBox="1">
            <a:spLocks noGrp="1"/>
          </p:cNvSpPr>
          <p:nvPr>
            <p:ph idx="1"/>
          </p:nvPr>
        </p:nvSpPr>
        <p:spPr/>
        <p:txBody>
          <a:bodyPr/>
          <a:lstStyle/>
          <a:p>
            <a:pPr lvl="0"/>
            <a:r>
              <a:rPr lang="en-US">
                <a:sym typeface="Calibri"/>
              </a:rPr>
              <a:t>Files are shared </a:t>
            </a:r>
            <a:r>
              <a:rPr lang="en-US"/>
              <a:t>across</a:t>
            </a:r>
            <a:r>
              <a:rPr lang="en-US">
                <a:sym typeface="Calibri"/>
              </a:rPr>
              <a:t> containers</a:t>
            </a:r>
          </a:p>
          <a:p>
            <a:pPr lvl="0"/>
            <a:r>
              <a:rPr lang="en-US">
                <a:sym typeface="Calibri"/>
              </a:rPr>
              <a:t>Storage and memory spaces are saved</a:t>
            </a:r>
          </a:p>
          <a:p>
            <a:pPr lvl="0"/>
            <a:r>
              <a:rPr lang="en-US">
                <a:sym typeface="Calibri"/>
              </a:rPr>
              <a:t>Faster deployment of containers </a:t>
            </a:r>
          </a:p>
          <a:p>
            <a:pPr lvl="0"/>
            <a:endParaRPr lang="en-US">
              <a:sym typeface="Calibri"/>
            </a:endParaRPr>
          </a:p>
        </p:txBody>
      </p:sp>
      <p:pic>
        <p:nvPicPr>
          <p:cNvPr id="432" name="Shape 432"/>
          <p:cNvPicPr preferRelativeResize="0"/>
          <p:nvPr/>
        </p:nvPicPr>
        <p:blipFill rotWithShape="1">
          <a:blip r:embed="rId3">
            <a:alphaModFix/>
          </a:blip>
          <a:srcRect/>
          <a:stretch/>
        </p:blipFill>
        <p:spPr>
          <a:xfrm>
            <a:off x="1752600" y="3543019"/>
            <a:ext cx="5714999" cy="248630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p:txBody>
          <a:bodyPr/>
          <a:lstStyle/>
          <a:p>
            <a:pPr lvl="0"/>
            <a:r>
              <a:rPr lang="en-US"/>
              <a:t>$ d</a:t>
            </a:r>
            <a:r>
              <a:rPr lang="en-US">
                <a:sym typeface="Calibri"/>
              </a:rPr>
              <a:t>ocker </a:t>
            </a:r>
            <a:r>
              <a:rPr lang="en-US"/>
              <a:t>i</a:t>
            </a:r>
            <a:r>
              <a:rPr lang="en-US">
                <a:sym typeface="Calibri"/>
              </a:rPr>
              <a:t>mage</a:t>
            </a:r>
            <a:r>
              <a:rPr lang="en-US"/>
              <a:t> ls</a:t>
            </a:r>
          </a:p>
        </p:txBody>
      </p:sp>
      <p:pic>
        <p:nvPicPr>
          <p:cNvPr id="438" name="Shape 438"/>
          <p:cNvPicPr preferRelativeResize="0"/>
          <p:nvPr/>
        </p:nvPicPr>
        <p:blipFill>
          <a:blip r:embed="rId3">
            <a:alphaModFix/>
          </a:blip>
          <a:stretch>
            <a:fillRect/>
          </a:stretch>
        </p:blipFill>
        <p:spPr>
          <a:xfrm>
            <a:off x="981075" y="1977650"/>
            <a:ext cx="7181850" cy="1447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title"/>
          </p:nvPr>
        </p:nvSpPr>
        <p:spPr/>
        <p:txBody>
          <a:bodyPr/>
          <a:lstStyle/>
          <a:p>
            <a:pPr lvl="0"/>
            <a:r>
              <a:rPr lang="en-US">
                <a:sym typeface="Calibri"/>
              </a:rPr>
              <a:t>Docker Hub</a:t>
            </a:r>
          </a:p>
        </p:txBody>
      </p:sp>
      <p:sp>
        <p:nvSpPr>
          <p:cNvPr id="444" name="Shape 444"/>
          <p:cNvSpPr txBox="1">
            <a:spLocks noGrp="1"/>
          </p:cNvSpPr>
          <p:nvPr>
            <p:ph idx="1"/>
          </p:nvPr>
        </p:nvSpPr>
        <p:spPr/>
        <p:txBody>
          <a:bodyPr/>
          <a:lstStyle/>
          <a:p>
            <a:pPr marL="0" lvl="0" indent="0">
              <a:buNone/>
            </a:pPr>
            <a:r>
              <a:rPr lang="en-US" dirty="0">
                <a:sym typeface="Calibri"/>
              </a:rPr>
              <a:t>Docker’s first</a:t>
            </a:r>
            <a:r>
              <a:rPr lang="en-US" dirty="0"/>
              <a:t>-</a:t>
            </a:r>
            <a:r>
              <a:rPr lang="en-US" dirty="0">
                <a:sym typeface="Calibri"/>
              </a:rPr>
              <a:t>party cloud</a:t>
            </a:r>
            <a:r>
              <a:rPr lang="en-US" dirty="0"/>
              <a:t>-</a:t>
            </a:r>
            <a:r>
              <a:rPr lang="en-US" dirty="0">
                <a:sym typeface="Calibri"/>
              </a:rPr>
              <a:t>based registry</a:t>
            </a:r>
          </a:p>
          <a:p>
            <a:pPr lvl="1"/>
            <a:r>
              <a:rPr lang="en-US" dirty="0">
                <a:sym typeface="Calibri"/>
              </a:rPr>
              <a:t>Hosts a broad repository of Docker images</a:t>
            </a:r>
          </a:p>
          <a:p>
            <a:pPr lvl="1"/>
            <a:r>
              <a:rPr lang="en-US" dirty="0">
                <a:sym typeface="Calibri"/>
              </a:rPr>
              <a:t>Contains nearly any popular open source technology including </a:t>
            </a:r>
            <a:r>
              <a:rPr lang="en-US" dirty="0" err="1">
                <a:sym typeface="Calibri"/>
              </a:rPr>
              <a:t>MariaDB</a:t>
            </a:r>
            <a:r>
              <a:rPr lang="en-US" dirty="0">
                <a:sym typeface="Calibri"/>
              </a:rPr>
              <a:t>, Jenkins, Cloudera, </a:t>
            </a:r>
            <a:r>
              <a:rPr lang="en-US" dirty="0" err="1">
                <a:sym typeface="Calibri"/>
              </a:rPr>
              <a:t>etc</a:t>
            </a:r>
            <a:endParaRPr lang="en-US" dirty="0">
              <a:sym typeface="Calibri"/>
            </a:endParaRPr>
          </a:p>
          <a:p>
            <a:pPr lvl="1"/>
            <a:r>
              <a:rPr lang="en-US" dirty="0">
                <a:sym typeface="Calibri"/>
              </a:rPr>
              <a:t>Contains ‘Official images’ from vendors such as Canonical, Oracle, Red Hat, </a:t>
            </a:r>
            <a:r>
              <a:rPr lang="en-US" dirty="0" err="1">
                <a:sym typeface="Calibri"/>
              </a:rPr>
              <a:t>etc</a:t>
            </a:r>
            <a:endParaRPr lang="en-US" dirty="0">
              <a:sym typeface="Calibri"/>
            </a:endParaRPr>
          </a:p>
          <a:p>
            <a:pPr lvl="1"/>
            <a:r>
              <a:rPr lang="en-US" dirty="0">
                <a:sym typeface="Calibri"/>
              </a:rPr>
              <a:t>Provides one free private Docker repo, more for a paid subscription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p:txBody>
          <a:bodyPr/>
          <a:lstStyle/>
          <a:p>
            <a:pPr lvl="0"/>
            <a:r>
              <a:rPr lang="en-US"/>
              <a:t>$ d</a:t>
            </a:r>
            <a:r>
              <a:rPr lang="en-US">
                <a:sym typeface="Calibri"/>
              </a:rPr>
              <a:t>ocker </a:t>
            </a:r>
            <a:r>
              <a:rPr lang="en-US"/>
              <a:t>s</a:t>
            </a:r>
            <a:r>
              <a:rPr lang="en-US">
                <a:sym typeface="Calibri"/>
              </a:rPr>
              <a:t>earch </a:t>
            </a:r>
            <a:r>
              <a:rPr lang="en-US"/>
              <a:t>[searchterm]</a:t>
            </a:r>
          </a:p>
        </p:txBody>
      </p:sp>
      <p:sp>
        <p:nvSpPr>
          <p:cNvPr id="3" name="Content Placeholder 2"/>
          <p:cNvSpPr>
            <a:spLocks noGrp="1"/>
          </p:cNvSpPr>
          <p:nvPr>
            <p:ph idx="1"/>
          </p:nvPr>
        </p:nvSpPr>
        <p:spPr/>
        <p:txBody>
          <a:bodyPr/>
          <a:lstStyle/>
          <a:p>
            <a:endParaRPr lang="en-US"/>
          </a:p>
        </p:txBody>
      </p:sp>
      <p:pic>
        <p:nvPicPr>
          <p:cNvPr id="450" name="Shape 450"/>
          <p:cNvPicPr preferRelativeResize="0"/>
          <p:nvPr/>
        </p:nvPicPr>
        <p:blipFill>
          <a:blip r:embed="rId3">
            <a:alphaModFix/>
          </a:blip>
          <a:stretch>
            <a:fillRect/>
          </a:stretch>
        </p:blipFill>
        <p:spPr>
          <a:xfrm>
            <a:off x="304800" y="1447800"/>
            <a:ext cx="8524875" cy="4667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p:txBody>
          <a:bodyPr/>
          <a:lstStyle/>
          <a:p>
            <a:pPr lvl="0"/>
            <a:r>
              <a:rPr lang="en-US">
                <a:sym typeface="Calibri"/>
              </a:rPr>
              <a:t>Docker Hub Equivalent</a:t>
            </a:r>
          </a:p>
        </p:txBody>
      </p:sp>
      <p:pic>
        <p:nvPicPr>
          <p:cNvPr id="456" name="Shape 456"/>
          <p:cNvPicPr preferRelativeResize="0">
            <a:picLocks noGrp="1"/>
          </p:cNvPicPr>
          <p:nvPr>
            <p:ph idx="1"/>
          </p:nvPr>
        </p:nvPicPr>
        <p:blipFill rotWithShape="1">
          <a:blip r:embed="rId3">
            <a:alphaModFix/>
          </a:blip>
          <a:stretch/>
        </p:blipFill>
        <p:spPr>
          <a:xfrm>
            <a:off x="844024" y="1524000"/>
            <a:ext cx="7455952" cy="4652963"/>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p:txBody>
          <a:bodyPr/>
          <a:lstStyle/>
          <a:p>
            <a:pPr lvl="0"/>
            <a:r>
              <a:rPr lang="en-US"/>
              <a:t>$ docker image p</a:t>
            </a:r>
            <a:r>
              <a:rPr lang="en-US">
                <a:sym typeface="Calibri"/>
              </a:rPr>
              <a:t>ull </a:t>
            </a:r>
            <a:r>
              <a:rPr lang="en-US"/>
              <a:t>[imageName]</a:t>
            </a:r>
          </a:p>
        </p:txBody>
      </p:sp>
      <p:sp>
        <p:nvSpPr>
          <p:cNvPr id="462" name="Shape 462"/>
          <p:cNvSpPr/>
          <p:nvPr/>
        </p:nvSpPr>
        <p:spPr>
          <a:xfrm>
            <a:off x="1143000" y="32766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3" name="Shape 463"/>
          <p:cNvSpPr txBox="1"/>
          <p:nvPr/>
        </p:nvSpPr>
        <p:spPr>
          <a:xfrm>
            <a:off x="1557301" y="33895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Choose the smallest base images possible </a:t>
            </a:r>
          </a:p>
        </p:txBody>
      </p:sp>
      <p:sp>
        <p:nvSpPr>
          <p:cNvPr id="464" name="Shape 464"/>
          <p:cNvSpPr txBox="1"/>
          <p:nvPr/>
        </p:nvSpPr>
        <p:spPr>
          <a:xfrm>
            <a:off x="5147451" y="3528030"/>
            <a:ext cx="3014697"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err="1">
                <a:solidFill>
                  <a:schemeClr val="dk1"/>
                </a:solidFill>
                <a:latin typeface="+mn-lt"/>
                <a:ea typeface="Arial"/>
                <a:cs typeface="Arial"/>
                <a:sym typeface="Arial"/>
              </a:rPr>
              <a:t>Debian</a:t>
            </a:r>
            <a:r>
              <a:rPr lang="en-US" sz="1800" b="1" dirty="0">
                <a:solidFill>
                  <a:schemeClr val="dk1"/>
                </a:solidFill>
                <a:latin typeface="+mn-lt"/>
                <a:ea typeface="Arial"/>
                <a:cs typeface="Arial"/>
                <a:sym typeface="Arial"/>
              </a:rPr>
              <a:t> – 123 MB</a:t>
            </a:r>
          </a:p>
          <a:p>
            <a:pPr marL="0" marR="0" lvl="0" indent="0" algn="l" rtl="0">
              <a:spcBef>
                <a:spcPts val="0"/>
              </a:spcBef>
              <a:spcAft>
                <a:spcPts val="0"/>
              </a:spcAft>
              <a:buSzPct val="25000"/>
              <a:buNone/>
            </a:pPr>
            <a:r>
              <a:rPr lang="en-US" sz="1800" b="1" dirty="0">
                <a:solidFill>
                  <a:schemeClr val="dk1"/>
                </a:solidFill>
                <a:latin typeface="+mn-lt"/>
                <a:ea typeface="Arial"/>
                <a:cs typeface="Arial"/>
                <a:sym typeface="Arial"/>
              </a:rPr>
              <a:t>Alpine – 5 MB</a:t>
            </a:r>
          </a:p>
        </p:txBody>
      </p:sp>
      <p:pic>
        <p:nvPicPr>
          <p:cNvPr id="465" name="Shape 465"/>
          <p:cNvPicPr preferRelativeResize="0"/>
          <p:nvPr/>
        </p:nvPicPr>
        <p:blipFill>
          <a:blip r:embed="rId3">
            <a:alphaModFix/>
          </a:blip>
          <a:stretch>
            <a:fillRect/>
          </a:stretch>
        </p:blipFill>
        <p:spPr>
          <a:xfrm>
            <a:off x="304800" y="1371600"/>
            <a:ext cx="8505825" cy="1581150"/>
          </a:xfrm>
          <a:prstGeom prst="rect">
            <a:avLst/>
          </a:prstGeom>
          <a:noFill/>
          <a:ln>
            <a:noFill/>
          </a:ln>
        </p:spPr>
      </p:pic>
      <p:pic>
        <p:nvPicPr>
          <p:cNvPr id="466" name="Shape 466"/>
          <p:cNvPicPr preferRelativeResize="0"/>
          <p:nvPr/>
        </p:nvPicPr>
        <p:blipFill>
          <a:blip r:embed="rId4">
            <a:alphaModFix/>
          </a:blip>
          <a:stretch>
            <a:fillRect/>
          </a:stretch>
        </p:blipFill>
        <p:spPr>
          <a:xfrm>
            <a:off x="609600" y="4699287"/>
            <a:ext cx="8077200" cy="1257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03764335"/>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4800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p:txBody>
          <a:bodyPr/>
          <a:lstStyle/>
          <a:p>
            <a:pPr lvl="0"/>
            <a:r>
              <a:rPr lang="en-US"/>
              <a:t>$ d</a:t>
            </a:r>
            <a:r>
              <a:rPr lang="en-US">
                <a:sym typeface="Calibri"/>
              </a:rPr>
              <a:t>ocker image </a:t>
            </a:r>
            <a:r>
              <a:rPr lang="en-US"/>
              <a:t>i</a:t>
            </a:r>
            <a:r>
              <a:rPr lang="en-US">
                <a:sym typeface="Calibri"/>
              </a:rPr>
              <a:t>nspect [imagename]</a:t>
            </a:r>
          </a:p>
        </p:txBody>
      </p:sp>
      <p:sp>
        <p:nvSpPr>
          <p:cNvPr id="472" name="Shape 472"/>
          <p:cNvSpPr txBox="1">
            <a:spLocks noGrp="1"/>
          </p:cNvSpPr>
          <p:nvPr>
            <p:ph idx="1"/>
          </p:nvPr>
        </p:nvSpPr>
        <p:spPr>
          <a:xfrm>
            <a:off x="647700" y="3424237"/>
            <a:ext cx="7886700" cy="3281363"/>
          </a:xfrm>
        </p:spPr>
        <p:txBody>
          <a:bodyPr>
            <a:normAutofit fontScale="40000" lnSpcReduction="20000"/>
          </a:bodyPr>
          <a:lstStyle/>
          <a:p>
            <a:pPr lvl="0"/>
            <a:r>
              <a:rPr lang="en-US" sz="4800" dirty="0">
                <a:sym typeface="Calibri"/>
              </a:rPr>
              <a:t>ID The unique identifier for the container</a:t>
            </a:r>
          </a:p>
          <a:p>
            <a:pPr lvl="0"/>
            <a:r>
              <a:rPr lang="en-US" sz="4800" dirty="0">
                <a:sym typeface="Calibri"/>
              </a:rPr>
              <a:t>State This stanza has various status flags and the process id for the container. Using the </a:t>
            </a:r>
            <a:r>
              <a:rPr lang="en-US" sz="4800" dirty="0" err="1">
                <a:sym typeface="Calibri"/>
              </a:rPr>
              <a:t>ExitCode</a:t>
            </a:r>
            <a:r>
              <a:rPr lang="en-US" sz="4800" dirty="0">
                <a:sym typeface="Calibri"/>
              </a:rPr>
              <a:t> from this State element a </a:t>
            </a:r>
            <a:r>
              <a:rPr lang="en-US" sz="4800" dirty="0">
                <a:sym typeface="Calibri"/>
                <a:hlinkClick r:id="rId3"/>
              </a:rPr>
              <a:t>graceful shutdown</a:t>
            </a:r>
            <a:r>
              <a:rPr lang="en-US" sz="4800" dirty="0">
                <a:sym typeface="Calibri"/>
              </a:rPr>
              <a:t> or recovery process could be initiated. The following format will return just the </a:t>
            </a:r>
            <a:r>
              <a:rPr lang="en-US" sz="4800" dirty="0" err="1">
                <a:sym typeface="Calibri"/>
              </a:rPr>
              <a:t>ExitCode</a:t>
            </a:r>
            <a:r>
              <a:rPr lang="en-US" sz="4800" dirty="0">
                <a:sym typeface="Calibri"/>
              </a:rPr>
              <a:t> of the most recently run container:</a:t>
            </a:r>
          </a:p>
          <a:p>
            <a:pPr lvl="0"/>
            <a:r>
              <a:rPr lang="en-US" sz="4800" dirty="0" err="1">
                <a:sym typeface="Calibri"/>
              </a:rPr>
              <a:t>docker</a:t>
            </a:r>
            <a:r>
              <a:rPr lang="en-US" sz="4800" dirty="0">
                <a:sym typeface="Calibri"/>
              </a:rPr>
              <a:t> inspect -f '{{.</a:t>
            </a:r>
            <a:r>
              <a:rPr lang="en-US" sz="4800" dirty="0" err="1">
                <a:sym typeface="Calibri"/>
              </a:rPr>
              <a:t>State.ExitCode</a:t>
            </a:r>
            <a:r>
              <a:rPr lang="en-US" sz="4800" dirty="0">
                <a:sym typeface="Calibri"/>
              </a:rPr>
              <a:t>}}' $(</a:t>
            </a:r>
            <a:r>
              <a:rPr lang="en-US" sz="4800" dirty="0" err="1">
                <a:sym typeface="Calibri"/>
              </a:rPr>
              <a:t>docker</a:t>
            </a:r>
            <a:r>
              <a:rPr lang="en-US" sz="4800" dirty="0">
                <a:sym typeface="Calibri"/>
              </a:rPr>
              <a:t> </a:t>
            </a:r>
            <a:r>
              <a:rPr lang="en-US" sz="4800" dirty="0" err="1">
                <a:sym typeface="Calibri"/>
              </a:rPr>
              <a:t>ps</a:t>
            </a:r>
            <a:r>
              <a:rPr lang="en-US" sz="4800" dirty="0">
                <a:sym typeface="Calibri"/>
              </a:rPr>
              <a:t> -</a:t>
            </a:r>
            <a:r>
              <a:rPr lang="en-US" sz="4800" dirty="0" err="1">
                <a:sym typeface="Calibri"/>
              </a:rPr>
              <a:t>lq</a:t>
            </a:r>
            <a:r>
              <a:rPr lang="en-US" sz="4800" dirty="0">
                <a:sym typeface="Calibri"/>
              </a:rPr>
              <a:t>) </a:t>
            </a:r>
          </a:p>
          <a:p>
            <a:pPr lvl="0"/>
            <a:r>
              <a:rPr lang="en-US" sz="4800" dirty="0">
                <a:sym typeface="Calibri"/>
              </a:rPr>
              <a:t>Image The image this container is running.</a:t>
            </a:r>
          </a:p>
          <a:p>
            <a:pPr lvl="0"/>
            <a:r>
              <a:rPr lang="en-US" sz="4800" dirty="0" err="1">
                <a:sym typeface="Calibri"/>
              </a:rPr>
              <a:t>NetworkSettings</a:t>
            </a:r>
            <a:r>
              <a:rPr lang="en-US" sz="4800" dirty="0">
                <a:sym typeface="Calibri"/>
              </a:rPr>
              <a:t> The network environment for the container and therefore for the application(s) within the image.</a:t>
            </a:r>
          </a:p>
        </p:txBody>
      </p:sp>
      <p:pic>
        <p:nvPicPr>
          <p:cNvPr id="473" name="Shape 473"/>
          <p:cNvPicPr preferRelativeResize="0"/>
          <p:nvPr/>
        </p:nvPicPr>
        <p:blipFill>
          <a:blip r:embed="rId4">
            <a:alphaModFix/>
          </a:blip>
          <a:stretch>
            <a:fillRect/>
          </a:stretch>
        </p:blipFill>
        <p:spPr>
          <a:xfrm>
            <a:off x="809625" y="1524000"/>
            <a:ext cx="7496175" cy="1676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p:txBody>
          <a:bodyPr/>
          <a:lstStyle/>
          <a:p>
            <a:pPr lvl="0"/>
            <a:r>
              <a:rPr lang="en-US" dirty="0"/>
              <a:t>$ </a:t>
            </a:r>
            <a:r>
              <a:rPr lang="en-US" dirty="0" err="1"/>
              <a:t>d</a:t>
            </a:r>
            <a:r>
              <a:rPr lang="en-US" dirty="0" err="1">
                <a:sym typeface="Calibri"/>
              </a:rPr>
              <a:t>ocker</a:t>
            </a:r>
            <a:r>
              <a:rPr lang="en-US" dirty="0">
                <a:sym typeface="Calibri"/>
              </a:rPr>
              <a:t> image </a:t>
            </a:r>
            <a:r>
              <a:rPr lang="en-US" dirty="0"/>
              <a:t>i</a:t>
            </a:r>
            <a:r>
              <a:rPr lang="en-US" dirty="0">
                <a:sym typeface="Calibri"/>
              </a:rPr>
              <a:t>nspect [</a:t>
            </a:r>
            <a:r>
              <a:rPr lang="en-US" dirty="0" err="1">
                <a:sym typeface="Calibri"/>
              </a:rPr>
              <a:t>imagename</a:t>
            </a:r>
            <a:r>
              <a:rPr lang="en-US" dirty="0">
                <a:sym typeface="Calibri"/>
              </a:rPr>
              <a:t>] (continued)</a:t>
            </a:r>
          </a:p>
        </p:txBody>
      </p:sp>
      <p:sp>
        <p:nvSpPr>
          <p:cNvPr id="472" name="Shape 472"/>
          <p:cNvSpPr txBox="1">
            <a:spLocks noGrp="1"/>
          </p:cNvSpPr>
          <p:nvPr>
            <p:ph idx="1"/>
          </p:nvPr>
        </p:nvSpPr>
        <p:spPr>
          <a:xfrm>
            <a:off x="647700" y="3424237"/>
            <a:ext cx="7886700" cy="3281363"/>
          </a:xfrm>
        </p:spPr>
        <p:txBody>
          <a:bodyPr>
            <a:normAutofit fontScale="32500" lnSpcReduction="20000"/>
          </a:bodyPr>
          <a:lstStyle/>
          <a:p>
            <a:pPr lvl="0"/>
            <a:r>
              <a:rPr lang="en-US" sz="4800" dirty="0" err="1">
                <a:sym typeface="Calibri"/>
              </a:rPr>
              <a:t>LogPath</a:t>
            </a:r>
            <a:r>
              <a:rPr lang="en-US" sz="4800" dirty="0">
                <a:sym typeface="Calibri"/>
              </a:rPr>
              <a:t> The system path to this container's log file.</a:t>
            </a:r>
          </a:p>
          <a:p>
            <a:pPr lvl="0"/>
            <a:r>
              <a:rPr lang="en-US" sz="4800" dirty="0" err="1">
                <a:sym typeface="Calibri"/>
              </a:rPr>
              <a:t>RestartCount</a:t>
            </a:r>
            <a:r>
              <a:rPr lang="en-US" sz="4800" dirty="0">
                <a:sym typeface="Calibri"/>
              </a:rPr>
              <a:t> Keeps track of the number of times the container has been restarted. This value is the key value used when defining a container's </a:t>
            </a:r>
            <a:r>
              <a:rPr lang="en-US" sz="4800" dirty="0">
                <a:sym typeface="Calibri"/>
                <a:hlinkClick r:id="rId3"/>
              </a:rPr>
              <a:t>restart policy</a:t>
            </a:r>
            <a:r>
              <a:rPr lang="en-US" sz="4800" dirty="0">
                <a:sym typeface="Calibri"/>
              </a:rPr>
              <a:t>..</a:t>
            </a:r>
          </a:p>
          <a:p>
            <a:pPr lvl="0"/>
            <a:r>
              <a:rPr lang="en-US" sz="4800" dirty="0">
                <a:sym typeface="Calibri"/>
              </a:rPr>
              <a:t>Name The user defined name for the container.</a:t>
            </a:r>
          </a:p>
          <a:p>
            <a:pPr lvl="0"/>
            <a:r>
              <a:rPr lang="en-US" sz="4800" dirty="0">
                <a:sym typeface="Calibri"/>
              </a:rPr>
              <a:t>Volumes Defines the volume mapping between the host system and the container.</a:t>
            </a:r>
          </a:p>
          <a:p>
            <a:pPr lvl="0"/>
            <a:r>
              <a:rPr lang="en-US" sz="4800" dirty="0" err="1">
                <a:sym typeface="Calibri"/>
              </a:rPr>
              <a:t>HostConfig</a:t>
            </a:r>
            <a:r>
              <a:rPr lang="en-US" sz="4800" dirty="0">
                <a:sym typeface="Calibri"/>
              </a:rPr>
              <a:t> Key configurations for how the container will interact with the host system. These could take CPU and memory limits, networking values, or device driver paths.</a:t>
            </a:r>
          </a:p>
          <a:p>
            <a:pPr lvl="0"/>
            <a:r>
              <a:rPr lang="en-US" sz="4800" dirty="0" err="1">
                <a:sym typeface="Calibri"/>
              </a:rPr>
              <a:t>Config</a:t>
            </a:r>
            <a:r>
              <a:rPr lang="en-US" sz="4800" dirty="0">
                <a:sym typeface="Calibri"/>
              </a:rPr>
              <a:t> The runtime configuration options set when the </a:t>
            </a:r>
            <a:r>
              <a:rPr lang="en-US" sz="4800" dirty="0" err="1">
                <a:sym typeface="Calibri"/>
              </a:rPr>
              <a:t>docker</a:t>
            </a:r>
            <a:r>
              <a:rPr lang="en-US" sz="4800" dirty="0">
                <a:sym typeface="Calibri"/>
              </a:rPr>
              <a:t> run command was executed. Part of this configuration is another "Image" value. This image {{.</a:t>
            </a:r>
            <a:r>
              <a:rPr lang="en-US" sz="4800" dirty="0" err="1">
                <a:sym typeface="Calibri"/>
              </a:rPr>
              <a:t>Config.Image</a:t>
            </a:r>
            <a:r>
              <a:rPr lang="en-US" sz="4800" dirty="0">
                <a:sym typeface="Calibri"/>
              </a:rPr>
              <a:t>}} is the tagged image which may be different than the image listed in {{.Image}}</a:t>
            </a:r>
          </a:p>
          <a:p>
            <a:pPr lvl="0"/>
            <a:endParaRPr lang="en-US" dirty="0">
              <a:sym typeface="Calibri"/>
            </a:endParaRPr>
          </a:p>
        </p:txBody>
      </p:sp>
      <p:pic>
        <p:nvPicPr>
          <p:cNvPr id="473" name="Shape 473"/>
          <p:cNvPicPr preferRelativeResize="0"/>
          <p:nvPr/>
        </p:nvPicPr>
        <p:blipFill>
          <a:blip r:embed="rId4">
            <a:alphaModFix/>
          </a:blip>
          <a:stretch>
            <a:fillRect/>
          </a:stretch>
        </p:blipFill>
        <p:spPr>
          <a:xfrm>
            <a:off x="885825" y="1676400"/>
            <a:ext cx="7496175" cy="1676400"/>
          </a:xfrm>
          <a:prstGeom prst="rect">
            <a:avLst/>
          </a:prstGeom>
          <a:noFill/>
          <a:ln>
            <a:noFill/>
          </a:ln>
        </p:spPr>
      </p:pic>
    </p:spTree>
    <p:extLst>
      <p:ext uri="{BB962C8B-B14F-4D97-AF65-F5344CB8AC3E}">
        <p14:creationId xmlns:p14="http://schemas.microsoft.com/office/powerpoint/2010/main" val="965905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p:txBody>
          <a:bodyPr/>
          <a:lstStyle/>
          <a:p>
            <a:pPr lvl="0"/>
            <a:r>
              <a:rPr lang="en-US"/>
              <a:t>$d</a:t>
            </a:r>
            <a:r>
              <a:rPr lang="en-US">
                <a:sym typeface="Calibri"/>
              </a:rPr>
              <a:t>ocker container </a:t>
            </a:r>
            <a:r>
              <a:rPr lang="en-US"/>
              <a:t>s</a:t>
            </a:r>
            <a:r>
              <a:rPr lang="en-US">
                <a:sym typeface="Calibri"/>
              </a:rPr>
              <a:t>tats</a:t>
            </a:r>
          </a:p>
        </p:txBody>
      </p:sp>
      <p:sp>
        <p:nvSpPr>
          <p:cNvPr id="3" name="Content Placeholder 2"/>
          <p:cNvSpPr>
            <a:spLocks noGrp="1"/>
          </p:cNvSpPr>
          <p:nvPr>
            <p:ph idx="1"/>
          </p:nvPr>
        </p:nvSpPr>
        <p:spPr>
          <a:xfrm>
            <a:off x="628650" y="4038600"/>
            <a:ext cx="7886700" cy="2138363"/>
          </a:xfrm>
        </p:spPr>
        <p:txBody>
          <a:bodyPr>
            <a:normAutofit fontScale="92500" lnSpcReduction="20000"/>
          </a:bodyPr>
          <a:lstStyle/>
          <a:p>
            <a:r>
              <a:rPr lang="en-US" sz="3000" dirty="0"/>
              <a:t>Provides the CPU, memory, network, and other monitoring KPI’s of a </a:t>
            </a:r>
            <a:r>
              <a:rPr lang="en-US" sz="3000" dirty="0" err="1"/>
              <a:t>docker</a:t>
            </a:r>
            <a:r>
              <a:rPr lang="en-US" sz="3000" dirty="0"/>
              <a:t> container. </a:t>
            </a:r>
          </a:p>
          <a:p>
            <a:r>
              <a:rPr lang="en-US" sz="3000" dirty="0"/>
              <a:t>Multiple containers can be profiled as well</a:t>
            </a:r>
          </a:p>
          <a:p>
            <a:r>
              <a:rPr lang="en-US" sz="3000" dirty="0"/>
              <a:t>All containers can be profiled by leaving out the container id(s)</a:t>
            </a:r>
          </a:p>
          <a:p>
            <a:endParaRPr lang="en-US" dirty="0"/>
          </a:p>
        </p:txBody>
      </p:sp>
      <p:sp>
        <p:nvSpPr>
          <p:cNvPr id="479" name="Shape 479"/>
          <p:cNvSpPr txBox="1"/>
          <p:nvPr/>
        </p:nvSpPr>
        <p:spPr>
          <a:xfrm>
            <a:off x="16496" y="3352800"/>
            <a:ext cx="9127502" cy="92332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endParaRPr lang="en-US" sz="1800" dirty="0">
              <a:solidFill>
                <a:schemeClr val="dk1"/>
              </a:solidFill>
            </a:endParaRPr>
          </a:p>
        </p:txBody>
      </p:sp>
      <p:pic>
        <p:nvPicPr>
          <p:cNvPr id="480" name="Shape 480"/>
          <p:cNvPicPr preferRelativeResize="0"/>
          <p:nvPr/>
        </p:nvPicPr>
        <p:blipFill>
          <a:blip r:embed="rId3">
            <a:alphaModFix/>
          </a:blip>
          <a:stretch>
            <a:fillRect/>
          </a:stretch>
        </p:blipFill>
        <p:spPr>
          <a:xfrm>
            <a:off x="152400" y="2643542"/>
            <a:ext cx="8839199" cy="1090258"/>
          </a:xfrm>
          <a:prstGeom prst="rect">
            <a:avLst/>
          </a:prstGeom>
          <a:noFill/>
          <a:ln>
            <a:noFill/>
          </a:ln>
        </p:spPr>
      </p:pic>
      <p:pic>
        <p:nvPicPr>
          <p:cNvPr id="481" name="Shape 481"/>
          <p:cNvPicPr preferRelativeResize="0"/>
          <p:nvPr/>
        </p:nvPicPr>
        <p:blipFill>
          <a:blip r:embed="rId4">
            <a:alphaModFix/>
          </a:blip>
          <a:stretch>
            <a:fillRect/>
          </a:stretch>
        </p:blipFill>
        <p:spPr>
          <a:xfrm>
            <a:off x="152400" y="1500542"/>
            <a:ext cx="8839200" cy="104734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pPr lvl="0"/>
            <a:r>
              <a:rPr lang="en-US"/>
              <a:t>$ docker image history docker/whalesay</a:t>
            </a:r>
          </a:p>
        </p:txBody>
      </p:sp>
      <p:sp>
        <p:nvSpPr>
          <p:cNvPr id="3" name="Content Placeholder 2"/>
          <p:cNvSpPr>
            <a:spLocks noGrp="1"/>
          </p:cNvSpPr>
          <p:nvPr>
            <p:ph idx="1"/>
          </p:nvPr>
        </p:nvSpPr>
        <p:spPr>
          <a:xfrm>
            <a:off x="628651" y="3805505"/>
            <a:ext cx="7886700" cy="690563"/>
          </a:xfrm>
        </p:spPr>
        <p:txBody>
          <a:bodyPr>
            <a:normAutofit/>
          </a:bodyPr>
          <a:lstStyle/>
          <a:p>
            <a:pPr marL="0" indent="0" algn="ctr">
              <a:buNone/>
            </a:pPr>
            <a:r>
              <a:rPr lang="en-US" sz="2800" dirty="0"/>
              <a:t>Use history to view layers in an image</a:t>
            </a:r>
          </a:p>
          <a:p>
            <a:pPr algn="ctr"/>
            <a:endParaRPr lang="en-US" sz="2800" dirty="0"/>
          </a:p>
        </p:txBody>
      </p:sp>
      <p:sp>
        <p:nvSpPr>
          <p:cNvPr id="487" name="Shape 487"/>
          <p:cNvSpPr txBox="1"/>
          <p:nvPr/>
        </p:nvSpPr>
        <p:spPr>
          <a:xfrm>
            <a:off x="838200" y="3620855"/>
            <a:ext cx="63246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lang="en-US" sz="1800" dirty="0">
              <a:solidFill>
                <a:schemeClr val="dk1"/>
              </a:solidFill>
              <a:latin typeface="Arial"/>
              <a:ea typeface="Arial"/>
              <a:cs typeface="Arial"/>
              <a:sym typeface="Arial"/>
            </a:endParaRPr>
          </a:p>
        </p:txBody>
      </p:sp>
      <p:pic>
        <p:nvPicPr>
          <p:cNvPr id="488" name="Shape 488"/>
          <p:cNvPicPr preferRelativeResize="0"/>
          <p:nvPr/>
        </p:nvPicPr>
        <p:blipFill>
          <a:blip r:embed="rId3">
            <a:alphaModFix/>
          </a:blip>
          <a:stretch>
            <a:fillRect/>
          </a:stretch>
        </p:blipFill>
        <p:spPr>
          <a:xfrm>
            <a:off x="152400" y="1544930"/>
            <a:ext cx="8839202" cy="196027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dirty="0"/>
              <a:t>Removing </a:t>
            </a:r>
            <a:r>
              <a:rPr lang="en-US" sz="3600" b="1" i="0" u="none" strike="noStrike" cap="none" dirty="0">
                <a:latin typeface="Calibri"/>
                <a:ea typeface="Calibri"/>
                <a:cs typeface="Calibri"/>
                <a:sym typeface="Calibri"/>
              </a:rPr>
              <a:t>Docker </a:t>
            </a:r>
            <a:r>
              <a:rPr lang="en-US" dirty="0"/>
              <a:t>Containers &amp; I</a:t>
            </a:r>
            <a:r>
              <a:rPr lang="en-US" sz="3600" b="1" i="0" u="none" strike="noStrike" cap="none" dirty="0">
                <a:latin typeface="Calibri"/>
                <a:ea typeface="Calibri"/>
                <a:cs typeface="Calibri"/>
                <a:sym typeface="Calibri"/>
              </a:rPr>
              <a:t>mages</a:t>
            </a:r>
          </a:p>
        </p:txBody>
      </p:sp>
      <p:sp>
        <p:nvSpPr>
          <p:cNvPr id="494" name="Shape 494"/>
          <p:cNvSpPr txBox="1">
            <a:spLocks noGrp="1"/>
          </p:cNvSpPr>
          <p:nvPr>
            <p:ph idx="1"/>
          </p:nvPr>
        </p:nvSpPr>
        <p:spPr>
          <a:xfrm>
            <a:off x="675000" y="1477975"/>
            <a:ext cx="4811400" cy="452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#!/bin/bash</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stopped containers</a:t>
            </a:r>
            <a:r>
              <a:rPr lang="en-US" sz="2000" b="0" i="0" u="none" strike="noStrike" cap="none" dirty="0">
                <a:solidFill>
                  <a:schemeClr val="dk1"/>
                </a:solidFill>
                <a:latin typeface="Calibri"/>
                <a:ea typeface="Calibri"/>
                <a:cs typeface="Calibri"/>
                <a:sym typeface="Calibri"/>
              </a:rPr>
              <a:t> </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container prune [-f]</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unused images</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image prune [-f] [-a]</a:t>
            </a:r>
          </a:p>
          <a:p>
            <a:pPr marL="0" marR="0" lvl="0" indent="0" algn="l" rtl="0">
              <a:spcBef>
                <a:spcPts val="400"/>
              </a:spcBef>
              <a:spcAft>
                <a:spcPts val="0"/>
              </a:spcAft>
              <a:buClr>
                <a:schemeClr val="dk1"/>
              </a:buClr>
              <a:buSzPct val="25000"/>
              <a:buFont typeface="Calibri"/>
              <a:buNone/>
            </a:pPr>
            <a:endParaRPr sz="2000" dirty="0"/>
          </a:p>
          <a:p>
            <a:pPr marL="0" marR="0" lvl="0" indent="0" algn="l" rtl="0">
              <a:spcBef>
                <a:spcPts val="400"/>
              </a:spcBef>
              <a:spcAft>
                <a:spcPts val="0"/>
              </a:spcAft>
              <a:buClr>
                <a:schemeClr val="dk1"/>
              </a:buClr>
              <a:buSzPct val="25000"/>
              <a:buFont typeface="Calibri"/>
              <a:buNone/>
            </a:pPr>
            <a:r>
              <a:rPr lang="en-US" sz="2000" dirty="0"/>
              <a:t>-f option skips confirmation.</a:t>
            </a:r>
          </a:p>
          <a:p>
            <a:pPr marL="0" marR="0" lvl="0" indent="0" algn="l" rtl="0">
              <a:spcBef>
                <a:spcPts val="400"/>
              </a:spcBef>
              <a:spcAft>
                <a:spcPts val="0"/>
              </a:spcAft>
              <a:buClr>
                <a:schemeClr val="dk1"/>
              </a:buClr>
              <a:buSzPct val="25000"/>
              <a:buFont typeface="Calibri"/>
              <a:buNone/>
            </a:pPr>
            <a:r>
              <a:rPr lang="en-US" sz="2000" dirty="0"/>
              <a:t>-a option (for images) removes ALL unused images, not just those that were left behind when a container was removed (dangling).</a:t>
            </a:r>
          </a:p>
          <a:p>
            <a:pPr marL="0" marR="0" lvl="0" indent="0" algn="l" rtl="0">
              <a:spcBef>
                <a:spcPts val="400"/>
              </a:spcBef>
              <a:spcAft>
                <a:spcPts val="0"/>
              </a:spcAft>
              <a:buClr>
                <a:schemeClr val="dk1"/>
              </a:buClr>
              <a:buSzPct val="25000"/>
              <a:buFont typeface="Calibri"/>
              <a:buNone/>
            </a:pPr>
            <a:endParaRPr sz="2000" b="1" dirty="0"/>
          </a:p>
        </p:txBody>
      </p:sp>
      <p:grpSp>
        <p:nvGrpSpPr>
          <p:cNvPr id="495" name="Shape 495"/>
          <p:cNvGrpSpPr/>
          <p:nvPr/>
        </p:nvGrpSpPr>
        <p:grpSpPr>
          <a:xfrm>
            <a:off x="5334000" y="1524000"/>
            <a:ext cx="3429000" cy="1194087"/>
            <a:chOff x="5257800" y="1828800"/>
            <a:chExt cx="3429000" cy="1194087"/>
          </a:xfrm>
        </p:grpSpPr>
        <p:sp>
          <p:nvSpPr>
            <p:cNvPr id="496" name="Shape 496"/>
            <p:cNvSpPr/>
            <p:nvPr/>
          </p:nvSpPr>
          <p:spPr>
            <a:xfrm>
              <a:off x="5257800" y="1828800"/>
              <a:ext cx="3429000" cy="1194087"/>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7" name="Shape 497"/>
            <p:cNvSpPr txBox="1"/>
            <p:nvPr/>
          </p:nvSpPr>
          <p:spPr>
            <a:xfrm>
              <a:off x="5672101" y="19417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Arial"/>
                  <a:ea typeface="Arial"/>
                  <a:cs typeface="Arial"/>
                  <a:sym typeface="Arial"/>
                </a:rPr>
                <a:t>Best Practice</a:t>
              </a:r>
              <a:r>
                <a:rPr lang="en-US" sz="1800" dirty="0">
                  <a:solidFill>
                    <a:schemeClr val="dk1"/>
                  </a:solidFill>
                  <a:latin typeface="Arial"/>
                  <a:ea typeface="Arial"/>
                  <a:cs typeface="Arial"/>
                  <a:sym typeface="Arial"/>
                </a:rPr>
                <a:t>: Prevent image inflation and regularly clean up images</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Files</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006699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p:txBody>
          <a:bodyPr/>
          <a:lstStyle/>
          <a:p>
            <a:pPr lvl="0"/>
            <a:r>
              <a:rPr lang="en-US">
                <a:sym typeface="Calibri"/>
              </a:rPr>
              <a:t>Dockerfile</a:t>
            </a:r>
          </a:p>
        </p:txBody>
      </p:sp>
      <p:sp>
        <p:nvSpPr>
          <p:cNvPr id="4" name="Content Placeholder 3"/>
          <p:cNvSpPr>
            <a:spLocks noGrp="1"/>
          </p:cNvSpPr>
          <p:nvPr>
            <p:ph idx="1"/>
          </p:nvPr>
        </p:nvSpPr>
        <p:spPr>
          <a:xfrm>
            <a:off x="628650" y="3562496"/>
            <a:ext cx="7886700" cy="2914504"/>
          </a:xfrm>
        </p:spPr>
        <p:txBody>
          <a:bodyPr>
            <a:normAutofit fontScale="70000" lnSpcReduction="20000"/>
          </a:bodyPr>
          <a:lstStyle/>
          <a:p>
            <a:r>
              <a:rPr lang="en-US" dirty="0"/>
              <a:t>Docker images are built, layer by layer, from a base image</a:t>
            </a:r>
          </a:p>
          <a:p>
            <a:r>
              <a:rPr lang="en-US" dirty="0"/>
              <a:t>Images are composed of layers, each with a simple command such as</a:t>
            </a:r>
          </a:p>
          <a:p>
            <a:pPr lvl="1">
              <a:buFont typeface="Wingdings" panose="05000000000000000000" pitchFamily="2" charset="2"/>
              <a:buChar char="Ø"/>
            </a:pPr>
            <a:r>
              <a:rPr lang="en-US" dirty="0"/>
              <a:t>Run a shell command</a:t>
            </a:r>
          </a:p>
          <a:p>
            <a:pPr lvl="1">
              <a:buFont typeface="Wingdings" panose="05000000000000000000" pitchFamily="2" charset="2"/>
              <a:buChar char="Ø"/>
            </a:pPr>
            <a:r>
              <a:rPr lang="en-US" dirty="0"/>
              <a:t>Add a file or directory</a:t>
            </a:r>
          </a:p>
          <a:p>
            <a:pPr lvl="1">
              <a:buFont typeface="Wingdings" panose="05000000000000000000" pitchFamily="2" charset="2"/>
              <a:buChar char="Ø"/>
            </a:pPr>
            <a:r>
              <a:rPr lang="en-US" dirty="0"/>
              <a:t>Create an environment variable</a:t>
            </a:r>
          </a:p>
          <a:p>
            <a:pPr lvl="1">
              <a:buFont typeface="Wingdings" panose="05000000000000000000" pitchFamily="2" charset="2"/>
              <a:buChar char="Ø"/>
            </a:pPr>
            <a:r>
              <a:rPr lang="en-US" dirty="0"/>
              <a:t>Modify permissions</a:t>
            </a:r>
          </a:p>
          <a:p>
            <a:pPr lvl="1">
              <a:buFont typeface="Wingdings" panose="05000000000000000000" pitchFamily="2" charset="2"/>
              <a:buChar char="Ø"/>
            </a:pPr>
            <a:r>
              <a:rPr lang="en-US" dirty="0"/>
              <a:t>Execute process or script</a:t>
            </a:r>
          </a:p>
          <a:p>
            <a:endParaRPr lang="en-US" dirty="0"/>
          </a:p>
        </p:txBody>
      </p:sp>
      <p:pic>
        <p:nvPicPr>
          <p:cNvPr id="512" name="Shape 512"/>
          <p:cNvPicPr preferRelativeResize="0"/>
          <p:nvPr/>
        </p:nvPicPr>
        <p:blipFill rotWithShape="1">
          <a:blip r:embed="rId3">
            <a:alphaModFix/>
          </a:blip>
          <a:srcRect/>
          <a:stretch/>
        </p:blipFill>
        <p:spPr>
          <a:xfrm>
            <a:off x="723901" y="1674912"/>
            <a:ext cx="1562099" cy="915888"/>
          </a:xfrm>
          <a:prstGeom prst="rect">
            <a:avLst/>
          </a:prstGeom>
          <a:noFill/>
          <a:ln>
            <a:noFill/>
          </a:ln>
        </p:spPr>
      </p:pic>
      <p:pic>
        <p:nvPicPr>
          <p:cNvPr id="513" name="Shape 513"/>
          <p:cNvPicPr preferRelativeResize="0"/>
          <p:nvPr/>
        </p:nvPicPr>
        <p:blipFill rotWithShape="1">
          <a:blip r:embed="rId4">
            <a:alphaModFix/>
          </a:blip>
          <a:srcRect/>
          <a:stretch/>
        </p:blipFill>
        <p:spPr>
          <a:xfrm>
            <a:off x="2590800" y="1281259"/>
            <a:ext cx="6244801" cy="1981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p:nvPr/>
        </p:nvSpPr>
        <p:spPr>
          <a:xfrm>
            <a:off x="727827" y="1997052"/>
            <a:ext cx="2971799" cy="892161"/>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9" name="Shape 51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err="1">
                <a:latin typeface="Calibri"/>
                <a:ea typeface="Calibri"/>
                <a:cs typeface="Calibri"/>
                <a:sym typeface="Calibri"/>
              </a:rPr>
              <a:t>Dockerfile</a:t>
            </a:r>
            <a:endParaRPr lang="en-US" sz="3600" b="1" i="0" u="none" strike="noStrike" cap="none" dirty="0">
              <a:latin typeface="Calibri"/>
              <a:ea typeface="Calibri"/>
              <a:cs typeface="Calibri"/>
              <a:sym typeface="Calibri"/>
            </a:endParaRPr>
          </a:p>
        </p:txBody>
      </p:sp>
      <p:sp>
        <p:nvSpPr>
          <p:cNvPr id="520" name="Shape 520"/>
          <p:cNvSpPr txBox="1">
            <a:spLocks noGrp="1"/>
          </p:cNvSpPr>
          <p:nvPr>
            <p:ph idx="1"/>
          </p:nvPr>
        </p:nvSpPr>
        <p:spPr>
          <a:xfrm>
            <a:off x="685800" y="3162301"/>
            <a:ext cx="7620000" cy="2933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a:solidFill>
                  <a:schemeClr val="dk1"/>
                </a:solidFill>
                <a:latin typeface="Calibri"/>
                <a:ea typeface="Calibri"/>
                <a:cs typeface="Calibri"/>
                <a:sym typeface="Calibri"/>
              </a:rPr>
              <a:t>FROM</a:t>
            </a:r>
            <a:r>
              <a:rPr lang="en-US" sz="1800" b="0" i="0" u="none" strike="noStrike" cap="none">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The first instruction in a Dockerfile is a FROM command, to specify the Image from which you are building from.</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FROM &lt;image&gt; </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FROM &lt;Image&gt;:&lt;tag&gt;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FROM ubuntu:14.04</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chemeClr val="dk1"/>
              </a:solidFill>
              <a:latin typeface="Calibri"/>
              <a:ea typeface="Calibri"/>
              <a:cs typeface="Calibri"/>
              <a:sym typeface="Calibri"/>
            </a:endParaRPr>
          </a:p>
        </p:txBody>
      </p:sp>
      <p:sp>
        <p:nvSpPr>
          <p:cNvPr id="521" name="Shape 521"/>
          <p:cNvSpPr txBox="1"/>
          <p:nvPr/>
        </p:nvSpPr>
        <p:spPr>
          <a:xfrm>
            <a:off x="723900" y="1485890"/>
            <a:ext cx="2895600" cy="16763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0"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format</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#Comment</a:t>
            </a: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INSTRUCTION arguments</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err="1">
                <a:latin typeface="Calibri"/>
                <a:ea typeface="Calibri"/>
                <a:cs typeface="Calibri"/>
                <a:sym typeface="Calibri"/>
              </a:rPr>
              <a:t>Dockerfile</a:t>
            </a:r>
            <a:endParaRPr lang="en-US" sz="3600" b="1" i="0" u="none" strike="noStrike" cap="none" dirty="0">
              <a:latin typeface="Calibri"/>
              <a:ea typeface="Calibri"/>
              <a:cs typeface="Calibri"/>
              <a:sym typeface="Calibri"/>
            </a:endParaRPr>
          </a:p>
        </p:txBody>
      </p:sp>
      <p:sp>
        <p:nvSpPr>
          <p:cNvPr id="527" name="Shape 527"/>
          <p:cNvSpPr txBox="1">
            <a:spLocks noGrp="1"/>
          </p:cNvSpPr>
          <p:nvPr>
            <p:ph idx="1"/>
          </p:nvPr>
        </p:nvSpPr>
        <p:spPr>
          <a:xfrm>
            <a:off x="685801" y="1371601"/>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MAINTAINER</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This lets you know who to consult (or blame) for any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issues</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MAINTAINER Santa Claus</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Santa@northpole.org</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28" name="Shape 528"/>
          <p:cNvSpPr txBox="1"/>
          <p:nvPr/>
        </p:nvSpPr>
        <p:spPr>
          <a:xfrm>
            <a:off x="685801" y="4038601"/>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ENV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Used to provide environment variables for containers.</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ENV &lt;key&gt; &lt;value&gt;</a:t>
            </a: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ENV AWS-KEY 123ABC12345ABCDEF</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29" name="Shape 529"/>
          <p:cNvCxnSpPr/>
          <p:nvPr/>
        </p:nvCxnSpPr>
        <p:spPr>
          <a:xfrm>
            <a:off x="685801" y="3581401"/>
            <a:ext cx="8077199" cy="0"/>
          </a:xfrm>
          <a:prstGeom prst="straightConnector1">
            <a:avLst/>
          </a:prstGeom>
          <a:noFill/>
          <a:ln w="9525" cap="flat" cmpd="sng">
            <a:solidFill>
              <a:schemeClr val="tx1"/>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err="1">
                <a:latin typeface="Calibri"/>
                <a:ea typeface="Calibri"/>
                <a:cs typeface="Calibri"/>
                <a:sym typeface="Calibri"/>
              </a:rPr>
              <a:t>Dockerfile</a:t>
            </a:r>
            <a:endParaRPr lang="en-US" sz="3600" b="1" i="0" u="none" strike="noStrike" cap="none" dirty="0">
              <a:latin typeface="Calibri"/>
              <a:ea typeface="Calibri"/>
              <a:cs typeface="Calibri"/>
              <a:sym typeface="Calibri"/>
            </a:endParaRPr>
          </a:p>
        </p:txBody>
      </p:sp>
      <p:sp>
        <p:nvSpPr>
          <p:cNvPr id="535" name="Shape 535"/>
          <p:cNvSpPr txBox="1">
            <a:spLocks noGrp="1"/>
          </p:cNvSpPr>
          <p:nvPr>
            <p:ph idx="1"/>
          </p:nvPr>
        </p:nvSpPr>
        <p:spPr>
          <a:xfrm>
            <a:off x="685800" y="1371601"/>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RUN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Executes commands and commits the results in a new layer.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RUN &lt;command&gt;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RUN apt-get update</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36" name="Shape 536"/>
          <p:cNvSpPr txBox="1"/>
          <p:nvPr/>
        </p:nvSpPr>
        <p:spPr>
          <a:xfrm>
            <a:off x="685800" y="4038601"/>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a:solidFill>
                  <a:schemeClr val="dk1"/>
                </a:solidFill>
                <a:latin typeface="Calibri"/>
                <a:ea typeface="Calibri"/>
                <a:cs typeface="Calibri"/>
                <a:sym typeface="Calibri"/>
              </a:rPr>
              <a:t>CMD </a:t>
            </a:r>
            <a:r>
              <a:rPr lang="en-US" sz="1800" b="0" i="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a:solidFill>
                  <a:schemeClr val="dk1"/>
                </a:solidFill>
                <a:latin typeface="Calibri"/>
                <a:ea typeface="Calibri"/>
                <a:cs typeface="Calibri"/>
                <a:sym typeface="Calibri"/>
              </a:rPr>
              <a:t>Can only be one in a dockerfile. The CMD instruction provides defaults to an executing </a:t>
            </a:r>
            <a:r>
              <a:rPr lang="en-US" sz="1800">
                <a:solidFill>
                  <a:schemeClr val="dk1"/>
                </a:solidFill>
                <a:latin typeface="Calibri"/>
                <a:ea typeface="Calibri"/>
                <a:cs typeface="Calibri"/>
                <a:sym typeface="Calibri"/>
              </a:rPr>
              <a:t>container</a:t>
            </a:r>
            <a:r>
              <a:rPr lang="en-US" sz="1800" b="0" i="0">
                <a:solidFill>
                  <a:schemeClr val="dk1"/>
                </a:solidFill>
                <a:latin typeface="Calibri"/>
                <a:ea typeface="Calibri"/>
                <a:cs typeface="Calibri"/>
                <a:sym typeface="Calibri"/>
              </a:rPr>
              <a:t> and can be overridden with arguments to docker run. </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a:solidFill>
                  <a:schemeClr val="dk1"/>
                </a:solidFill>
                <a:latin typeface="Calibri"/>
                <a:ea typeface="Calibri"/>
                <a:cs typeface="Calibri"/>
                <a:sym typeface="Calibri"/>
              </a:rPr>
              <a:t>CMD [“cowsay”]</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p:txBody>
      </p:sp>
      <p:cxnSp>
        <p:nvCxnSpPr>
          <p:cNvPr id="537" name="Shape 537"/>
          <p:cNvCxnSpPr/>
          <p:nvPr/>
        </p:nvCxnSpPr>
        <p:spPr>
          <a:xfrm>
            <a:off x="685800" y="3581401"/>
            <a:ext cx="8077199" cy="0"/>
          </a:xfrm>
          <a:prstGeom prst="straightConnector1">
            <a:avLst/>
          </a:prstGeom>
          <a:noFill/>
          <a:ln w="9525" cap="flat" cmpd="sng">
            <a:solidFill>
              <a:schemeClr val="tx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Docker</a:t>
            </a:r>
          </a:p>
        </p:txBody>
      </p:sp>
      <p:sp>
        <p:nvSpPr>
          <p:cNvPr id="7" name="Text Placeholder 6"/>
          <p:cNvSpPr>
            <a:spLocks noGrp="1"/>
          </p:cNvSpPr>
          <p:nvPr>
            <p:ph type="body" idx="1"/>
          </p:nvPr>
        </p:nvSpPr>
        <p:spPr/>
        <p:txBody>
          <a:bodyPr>
            <a:normAutofit/>
          </a:bodyPr>
          <a:lstStyle/>
          <a:p>
            <a:r>
              <a:rPr lang="en-US" dirty="0"/>
              <a:t>Part 1</a:t>
            </a:r>
          </a:p>
          <a:p>
            <a:endParaRPr lang="en-US" dirty="0"/>
          </a:p>
          <a:p>
            <a:endParaRPr lang="en-US" dirty="0"/>
          </a:p>
        </p:txBody>
      </p:sp>
    </p:spTree>
    <p:extLst>
      <p:ext uri="{BB962C8B-B14F-4D97-AF65-F5344CB8AC3E}">
        <p14:creationId xmlns:p14="http://schemas.microsoft.com/office/powerpoint/2010/main" val="1671622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err="1">
                <a:latin typeface="Calibri"/>
                <a:ea typeface="Calibri"/>
                <a:cs typeface="Calibri"/>
                <a:sym typeface="Calibri"/>
              </a:rPr>
              <a:t>Dockerfile</a:t>
            </a:r>
            <a:endParaRPr lang="en-US" sz="3600" b="1" i="0" u="none" strike="noStrike" cap="none" dirty="0">
              <a:latin typeface="Calibri"/>
              <a:ea typeface="Calibri"/>
              <a:cs typeface="Calibri"/>
              <a:sym typeface="Calibri"/>
            </a:endParaRPr>
          </a:p>
        </p:txBody>
      </p:sp>
      <p:sp>
        <p:nvSpPr>
          <p:cNvPr id="543" name="Shape 543"/>
          <p:cNvSpPr txBox="1">
            <a:spLocks noGrp="1"/>
          </p:cNvSpPr>
          <p:nvPr>
            <p:ph idx="1"/>
          </p:nvPr>
        </p:nvSpPr>
        <p:spPr>
          <a:xfrm>
            <a:off x="685800" y="1371601"/>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ADD/COPY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Places files onto a file system. ADD performs the same as copy, but also allows the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to be a URL. It will also unpack recognized compression formats.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COPY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&lt;</a:t>
            </a:r>
            <a:r>
              <a:rPr lang="en-US" sz="1800" b="0" i="0" u="none" strike="noStrike" cap="none" dirty="0" err="1">
                <a:solidFill>
                  <a:schemeClr val="dk1"/>
                </a:solidFill>
                <a:latin typeface="Calibri"/>
                <a:ea typeface="Calibri"/>
                <a:cs typeface="Calibri"/>
                <a:sym typeface="Calibri"/>
              </a:rPr>
              <a:t>dest</a:t>
            </a:r>
            <a:r>
              <a:rPr lang="en-US" sz="1800" b="0" i="0" u="none" strike="noStrike" cap="none" dirty="0">
                <a:solidFill>
                  <a:schemeClr val="dk1"/>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ADD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&lt;</a:t>
            </a:r>
            <a:r>
              <a:rPr lang="en-US" sz="1800" b="0" i="0" u="none" strike="noStrike" cap="none" dirty="0" err="1">
                <a:solidFill>
                  <a:schemeClr val="dk1"/>
                </a:solidFill>
                <a:latin typeface="Calibri"/>
                <a:ea typeface="Calibri"/>
                <a:cs typeface="Calibri"/>
                <a:sym typeface="Calibri"/>
              </a:rPr>
              <a:t>dest</a:t>
            </a:r>
            <a:r>
              <a:rPr lang="en-US" sz="1800" b="0" i="0" u="none" strike="noStrike" cap="none" dirty="0">
                <a:solidFill>
                  <a:schemeClr val="dk1"/>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44" name="Shape 544"/>
          <p:cNvSpPr txBox="1"/>
          <p:nvPr/>
        </p:nvSpPr>
        <p:spPr>
          <a:xfrm>
            <a:off x="685800" y="4038601"/>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a:solidFill>
                  <a:schemeClr val="dk1"/>
                </a:solidFill>
                <a:latin typeface="Calibri"/>
                <a:ea typeface="Calibri"/>
                <a:cs typeface="Calibri"/>
                <a:sym typeface="Calibri"/>
              </a:rPr>
              <a:t>EXPOSE </a:t>
            </a:r>
            <a:r>
              <a:rPr lang="en-US" sz="1800" b="0" i="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a:solidFill>
                  <a:schemeClr val="dk1"/>
                </a:solidFill>
                <a:latin typeface="Calibri"/>
                <a:ea typeface="Calibri"/>
                <a:cs typeface="Calibri"/>
                <a:sym typeface="Calibri"/>
              </a:rPr>
              <a:t>Informs Docker that the container listens on a network port at runtime. Ports of a container are still not accessible to the host unless –p flag is passed to the Docker run command when the container is invoked. </a:t>
            </a: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a:solidFill>
                <a:schemeClr val="dk1"/>
              </a:solidFill>
              <a:latin typeface="Calibri"/>
              <a:ea typeface="Calibri"/>
              <a:cs typeface="Calibri"/>
              <a:sym typeface="Calibri"/>
            </a:endParaRPr>
          </a:p>
        </p:txBody>
      </p:sp>
      <p:cxnSp>
        <p:nvCxnSpPr>
          <p:cNvPr id="545" name="Shape 545"/>
          <p:cNvCxnSpPr/>
          <p:nvPr/>
        </p:nvCxnSpPr>
        <p:spPr>
          <a:xfrm>
            <a:off x="685800" y="3657600"/>
            <a:ext cx="8077199" cy="0"/>
          </a:xfrm>
          <a:prstGeom prst="straightConnector1">
            <a:avLst/>
          </a:prstGeom>
          <a:noFill/>
          <a:ln w="9525" cap="flat" cmpd="sng">
            <a:solidFill>
              <a:schemeClr val="tx1"/>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p:txBody>
          <a:bodyPr/>
          <a:lstStyle/>
          <a:p>
            <a:pPr lvl="0"/>
            <a:r>
              <a:rPr lang="en-US">
                <a:sym typeface="Calibri"/>
              </a:rPr>
              <a:t>Dockerfile</a:t>
            </a:r>
          </a:p>
        </p:txBody>
      </p:sp>
      <p:sp>
        <p:nvSpPr>
          <p:cNvPr id="551" name="Shape 551"/>
          <p:cNvSpPr txBox="1">
            <a:spLocks noGrp="1"/>
          </p:cNvSpPr>
          <p:nvPr>
            <p:ph idx="1"/>
          </p:nvPr>
        </p:nvSpPr>
        <p:spPr/>
        <p:txBody>
          <a:bodyPr>
            <a:normAutofit fontScale="70000" lnSpcReduction="20000"/>
          </a:bodyPr>
          <a:lstStyle/>
          <a:p>
            <a:pPr marL="0" lvl="0" indent="0">
              <a:lnSpc>
                <a:spcPct val="120000"/>
              </a:lnSpc>
              <a:buNone/>
            </a:pPr>
            <a:r>
              <a:rPr lang="en-US" dirty="0">
                <a:sym typeface="Calibri"/>
              </a:rPr>
              <a:t>Best Practices for writing </a:t>
            </a:r>
            <a:r>
              <a:rPr lang="en-US" dirty="0" err="1">
                <a:sym typeface="Calibri"/>
              </a:rPr>
              <a:t>Dockerfiles</a:t>
            </a:r>
            <a:r>
              <a:rPr lang="en-US" dirty="0">
                <a:sym typeface="Calibri"/>
              </a:rPr>
              <a:t>:</a:t>
            </a:r>
          </a:p>
          <a:p>
            <a:pPr lvl="0">
              <a:lnSpc>
                <a:spcPct val="120000"/>
              </a:lnSpc>
            </a:pPr>
            <a:r>
              <a:rPr lang="en-US" dirty="0">
                <a:sym typeface="Calibri"/>
              </a:rPr>
              <a:t>Use .</a:t>
            </a:r>
            <a:r>
              <a:rPr lang="en-US" dirty="0" err="1">
                <a:sym typeface="Calibri"/>
              </a:rPr>
              <a:t>dockerignore</a:t>
            </a:r>
            <a:r>
              <a:rPr lang="en-US" dirty="0">
                <a:sym typeface="Calibri"/>
              </a:rPr>
              <a:t> to exclude any unnecessary files and improve Docker</a:t>
            </a:r>
            <a:r>
              <a:rPr lang="en-US" dirty="0"/>
              <a:t>’</a:t>
            </a:r>
            <a:r>
              <a:rPr lang="en-US" dirty="0">
                <a:sym typeface="Calibri"/>
              </a:rPr>
              <a:t>s performance</a:t>
            </a:r>
          </a:p>
          <a:p>
            <a:pPr lvl="0">
              <a:lnSpc>
                <a:spcPct val="120000"/>
              </a:lnSpc>
            </a:pPr>
            <a:r>
              <a:rPr lang="en-US" dirty="0">
                <a:sym typeface="Calibri"/>
              </a:rPr>
              <a:t>Run a single process per </a:t>
            </a:r>
            <a:r>
              <a:rPr lang="en-US" dirty="0"/>
              <a:t>container</a:t>
            </a:r>
            <a:r>
              <a:rPr lang="en-US" dirty="0">
                <a:sym typeface="Calibri"/>
              </a:rPr>
              <a:t> to simplify scale and reuse</a:t>
            </a:r>
          </a:p>
          <a:p>
            <a:pPr lvl="0">
              <a:lnSpc>
                <a:spcPct val="120000"/>
              </a:lnSpc>
            </a:pPr>
            <a:r>
              <a:rPr lang="en-US" dirty="0">
                <a:sym typeface="Calibri"/>
              </a:rPr>
              <a:t>Minimize layers per container</a:t>
            </a:r>
          </a:p>
          <a:p>
            <a:pPr lvl="0">
              <a:lnSpc>
                <a:spcPct val="120000"/>
              </a:lnSpc>
            </a:pPr>
            <a:r>
              <a:rPr lang="en-US" dirty="0">
                <a:sym typeface="Calibri"/>
              </a:rPr>
              <a:t>Sharing base images is a common pattern among development teams</a:t>
            </a:r>
          </a:p>
          <a:p>
            <a:pPr lvl="0">
              <a:lnSpc>
                <a:spcPct val="120000"/>
              </a:lnSpc>
            </a:pPr>
            <a:r>
              <a:rPr lang="en-US" dirty="0">
                <a:sym typeface="Calibri"/>
              </a:rPr>
              <a:t>When possible, base from tiny images such as Alpine Linux </a:t>
            </a:r>
          </a:p>
          <a:p>
            <a:pPr lvl="0">
              <a:lnSpc>
                <a:spcPct val="120000"/>
              </a:lnSpc>
            </a:pPr>
            <a:r>
              <a:rPr lang="en-US" dirty="0">
                <a:sym typeface="Calibri"/>
              </a:rPr>
              <a:t>Specify version in FROM statements when container is destined for production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p:txBody>
          <a:bodyPr/>
          <a:lstStyle/>
          <a:p>
            <a:pPr lvl="0"/>
            <a:r>
              <a:rPr lang="en-US">
                <a:sym typeface="Calibri"/>
              </a:rPr>
              <a:t>Dockerfile</a:t>
            </a:r>
          </a:p>
        </p:txBody>
      </p:sp>
      <p:sp>
        <p:nvSpPr>
          <p:cNvPr id="557" name="Shape 557"/>
          <p:cNvSpPr txBox="1">
            <a:spLocks noGrp="1"/>
          </p:cNvSpPr>
          <p:nvPr>
            <p:ph idx="1"/>
          </p:nvPr>
        </p:nvSpPr>
        <p:spPr/>
        <p:txBody>
          <a:bodyPr>
            <a:normAutofit/>
          </a:bodyPr>
          <a:lstStyle/>
          <a:p>
            <a:pPr lvl="0"/>
            <a:r>
              <a:rPr lang="en-US" dirty="0" err="1">
                <a:sym typeface="Calibri"/>
              </a:rPr>
              <a:t>Dockerfile</a:t>
            </a:r>
            <a:r>
              <a:rPr lang="en-US" dirty="0">
                <a:sym typeface="Calibri"/>
              </a:rPr>
              <a:t> build syntax</a:t>
            </a:r>
          </a:p>
          <a:p>
            <a:pPr marL="457200" lvl="1" indent="0">
              <a:buNone/>
            </a:pPr>
            <a:r>
              <a:rPr lang="en-US" dirty="0" err="1">
                <a:sym typeface="Calibri"/>
              </a:rPr>
              <a:t>docker</a:t>
            </a:r>
            <a:r>
              <a:rPr lang="en-US" dirty="0">
                <a:sym typeface="Calibri"/>
              </a:rPr>
              <a:t> build .</a:t>
            </a:r>
          </a:p>
          <a:p>
            <a:pPr marL="457200" lvl="1" indent="0">
              <a:buNone/>
            </a:pPr>
            <a:r>
              <a:rPr lang="en-US" dirty="0" err="1">
                <a:sym typeface="Calibri"/>
              </a:rPr>
              <a:t>docker</a:t>
            </a:r>
            <a:r>
              <a:rPr lang="en-US" dirty="0">
                <a:sym typeface="Calibri"/>
              </a:rPr>
              <a:t> build </a:t>
            </a:r>
            <a:r>
              <a:rPr lang="en-US" dirty="0"/>
              <a:t>-</a:t>
            </a:r>
            <a:r>
              <a:rPr lang="en-US" dirty="0">
                <a:sym typeface="Calibri"/>
              </a:rPr>
              <a:t>t &lt;</a:t>
            </a:r>
            <a:r>
              <a:rPr lang="en-US" dirty="0"/>
              <a:t>namespace</a:t>
            </a:r>
            <a:r>
              <a:rPr lang="en-US" dirty="0">
                <a:sym typeface="Calibri"/>
              </a:rPr>
              <a:t>/image </a:t>
            </a:r>
            <a:r>
              <a:rPr lang="en-US" dirty="0" err="1">
                <a:sym typeface="Calibri"/>
              </a:rPr>
              <a:t>name:</a:t>
            </a:r>
            <a:r>
              <a:rPr lang="en-US" dirty="0" err="1"/>
              <a:t>versiontag</a:t>
            </a:r>
            <a:r>
              <a:rPr lang="en-US" dirty="0">
                <a:sym typeface="Calibri"/>
              </a:rPr>
              <a:t>&gt; /path</a:t>
            </a:r>
          </a:p>
          <a:p>
            <a:pPr marL="457200" lvl="1" indent="0">
              <a:buNone/>
            </a:pPr>
            <a:r>
              <a:rPr lang="en-US" dirty="0" err="1">
                <a:sym typeface="Calibri"/>
              </a:rPr>
              <a:t>docker</a:t>
            </a:r>
            <a:r>
              <a:rPr lang="en-US" dirty="0">
                <a:sym typeface="Calibri"/>
              </a:rPr>
              <a:t> build -t </a:t>
            </a:r>
            <a:r>
              <a:rPr lang="en-US" dirty="0" err="1">
                <a:sym typeface="Calibri"/>
              </a:rPr>
              <a:t>myname</a:t>
            </a:r>
            <a:r>
              <a:rPr lang="en-US" dirty="0">
                <a:sym typeface="Calibri"/>
              </a:rPr>
              <a:t>/</a:t>
            </a:r>
            <a:r>
              <a:rPr lang="en-US" dirty="0" err="1">
                <a:sym typeface="Calibri"/>
              </a:rPr>
              <a:t>jenkins</a:t>
            </a:r>
            <a:r>
              <a:rPr lang="en-US" dirty="0">
                <a:sym typeface="Calibri"/>
              </a:rPr>
              <a:t> .</a:t>
            </a:r>
          </a:p>
          <a:p>
            <a:pPr lvl="0"/>
            <a:endParaRPr lang="en-US" dirty="0">
              <a:sym typeface="Calibri"/>
            </a:endParaRPr>
          </a:p>
          <a:p>
            <a:pPr lvl="0"/>
            <a:r>
              <a:rPr lang="en-US" dirty="0">
                <a:sym typeface="Calibri"/>
              </a:rPr>
              <a:t>Then run the newly created image</a:t>
            </a:r>
          </a:p>
          <a:p>
            <a:pPr marL="457200" lvl="1" indent="0">
              <a:buNone/>
            </a:pPr>
            <a:r>
              <a:rPr lang="en-US" dirty="0" err="1">
                <a:sym typeface="Calibri"/>
              </a:rPr>
              <a:t>docker</a:t>
            </a:r>
            <a:r>
              <a:rPr lang="en-US" dirty="0">
                <a:sym typeface="Calibri"/>
              </a:rPr>
              <a:t> run –t </a:t>
            </a:r>
            <a:r>
              <a:rPr lang="en-US" dirty="0" err="1">
                <a:sym typeface="Calibri"/>
              </a:rPr>
              <a:t>myname</a:t>
            </a:r>
            <a:r>
              <a:rPr lang="en-US" dirty="0">
                <a:sym typeface="Calibri"/>
              </a:rPr>
              <a:t>/</a:t>
            </a:r>
            <a:r>
              <a:rPr lang="en-US" dirty="0" err="1">
                <a:sym typeface="Calibri"/>
              </a:rPr>
              <a:t>jenkins</a:t>
            </a:r>
            <a:endParaRPr lang="en-US" dirty="0">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err="1"/>
              <a:t>Dockerfile</a:t>
            </a:r>
            <a:r>
              <a:rPr lang="en-US" sz="4000" dirty="0"/>
              <a:t> Exercises</a:t>
            </a:r>
          </a:p>
          <a:p>
            <a:pPr lvl="0" algn="l" rtl="0">
              <a:spcBef>
                <a:spcPts val="0"/>
              </a:spcBef>
              <a:buNone/>
            </a:pPr>
            <a:endParaRPr sz="4000" dirty="0"/>
          </a:p>
        </p:txBody>
      </p:sp>
      <p:sp>
        <p:nvSpPr>
          <p:cNvPr id="568" name="Shape 568"/>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endParaRPr sz="2000" dirty="0">
              <a:ea typeface="Arial"/>
              <a:cs typeface="Arial"/>
              <a:sym typeface="Arial"/>
            </a:endParaRPr>
          </a:p>
          <a:p>
            <a:pPr marL="0" lvl="0" indent="0" rtl="0">
              <a:spcBef>
                <a:spcPts val="0"/>
              </a:spcBef>
              <a:buNone/>
            </a:pPr>
            <a:r>
              <a:rPr lang="en-US" sz="2000" dirty="0">
                <a:ea typeface="Arial"/>
                <a:cs typeface="Arial"/>
                <a:sym typeface="Arial"/>
              </a:rPr>
              <a:t>Exercise 2.2 &amp; 2.3 in Docker Labs</a:t>
            </a:r>
          </a:p>
          <a:p>
            <a:pPr marL="0" lvl="0" indent="0">
              <a:spcBef>
                <a:spcPts val="0"/>
              </a:spcBef>
              <a:buNone/>
            </a:pPr>
            <a:r>
              <a:rPr lang="en-US" sz="2000" u="sng" dirty="0">
                <a:solidFill>
                  <a:schemeClr val="hlink"/>
                </a:solidFill>
                <a:ea typeface="Arial"/>
                <a:cs typeface="Arial"/>
                <a:sym typeface="Arial"/>
                <a:hlinkClick r:id="rId3"/>
              </a:rPr>
              <a:t>https://github.com/techtown-training/docker-bootcamp/blob/master/exercise/exercise2.1-webapps.md</a:t>
            </a:r>
          </a:p>
          <a:p>
            <a:pPr marL="0" lvl="0" indent="0" rtl="0">
              <a:spcBef>
                <a:spcPts val="0"/>
              </a:spcBef>
              <a:buNone/>
            </a:pPr>
            <a:endParaRPr sz="2000" dirty="0">
              <a:ea typeface="Arial"/>
              <a:cs typeface="Arial"/>
              <a:sym typeface="Arial"/>
            </a:endParaRPr>
          </a:p>
          <a:p>
            <a:pPr marL="0" lvl="0" indent="0" rtl="0">
              <a:spcBef>
                <a:spcPts val="0"/>
              </a:spcBef>
              <a:buNone/>
            </a:pPr>
            <a:r>
              <a:rPr lang="en-US" sz="2000" dirty="0">
                <a:ea typeface="Arial"/>
                <a:cs typeface="Arial"/>
                <a:sym typeface="Arial"/>
              </a:rPr>
              <a:t>NB: You can skip the second part of step 2.3.4 (“Push Your Image”) unless you want to first create yourself an account at hub.docker.com.</a:t>
            </a:r>
          </a:p>
          <a:p>
            <a:pPr marL="0" lvl="0" indent="0" rtl="0">
              <a:spcBef>
                <a:spcPts val="0"/>
              </a:spcBef>
              <a:buNone/>
            </a:pPr>
            <a:endParaRPr sz="2400" dirty="0"/>
          </a:p>
        </p:txBody>
      </p:sp>
      <p:grpSp>
        <p:nvGrpSpPr>
          <p:cNvPr id="563" name="Shape 563"/>
          <p:cNvGrpSpPr/>
          <p:nvPr/>
        </p:nvGrpSpPr>
        <p:grpSpPr>
          <a:xfrm>
            <a:off x="152400" y="762000"/>
            <a:ext cx="4572000" cy="1066800"/>
            <a:chOff x="457200" y="2971800"/>
            <a:chExt cx="4572000" cy="1066800"/>
          </a:xfrm>
        </p:grpSpPr>
        <p:pic>
          <p:nvPicPr>
            <p:cNvPr id="564" name="Shape 56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565" name="Shape 56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566" name="Shape 56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567" name="Shape 56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err="1"/>
              <a:t>Dockerfile</a:t>
            </a:r>
            <a:r>
              <a:rPr lang="en-US" sz="4000" dirty="0"/>
              <a:t> Optimization</a:t>
            </a:r>
          </a:p>
          <a:p>
            <a:pPr lvl="0" algn="l" rtl="0">
              <a:spcBef>
                <a:spcPts val="0"/>
              </a:spcBef>
              <a:buNone/>
            </a:pPr>
            <a:endParaRPr sz="4000" dirty="0">
              <a:solidFill>
                <a:srgbClr val="E36C09"/>
              </a:solidFill>
            </a:endParaRPr>
          </a:p>
        </p:txBody>
      </p:sp>
      <p:sp>
        <p:nvSpPr>
          <p:cNvPr id="579" name="Shape 579"/>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2000" dirty="0"/>
              <a:t>This exercise covers optimizing </a:t>
            </a:r>
            <a:r>
              <a:rPr lang="en-US" sz="2000" dirty="0" err="1"/>
              <a:t>dockerfile</a:t>
            </a:r>
            <a:r>
              <a:rPr lang="en-US" sz="2000" dirty="0"/>
              <a:t> to reduce the number of layers</a:t>
            </a:r>
          </a:p>
          <a:p>
            <a:pPr marL="0" lvl="0" indent="0" rtl="0">
              <a:spcBef>
                <a:spcPts val="0"/>
              </a:spcBef>
              <a:buNone/>
            </a:pPr>
            <a:endParaRPr lang="en-US" sz="2000" dirty="0"/>
          </a:p>
          <a:p>
            <a:pPr marL="0" lvl="0" indent="0">
              <a:spcBef>
                <a:spcPts val="0"/>
              </a:spcBef>
              <a:buNone/>
            </a:pPr>
            <a:r>
              <a:rPr lang="en-US" sz="2000" dirty="0">
                <a:hlinkClick r:id="rId3"/>
              </a:rPr>
              <a:t>https://github.com/techtown-training/docker-bootcamp/blob/master/exercise/exercise3.1-dockerfile-optimization.md</a:t>
            </a:r>
            <a:endParaRPr lang="en-US" sz="2000" dirty="0"/>
          </a:p>
          <a:p>
            <a:pPr marL="0" lvl="0" indent="0">
              <a:spcBef>
                <a:spcPts val="0"/>
              </a:spcBef>
              <a:buNone/>
            </a:pPr>
            <a:endParaRPr sz="2000" dirty="0"/>
          </a:p>
        </p:txBody>
      </p:sp>
      <p:grpSp>
        <p:nvGrpSpPr>
          <p:cNvPr id="574" name="Shape 574"/>
          <p:cNvGrpSpPr/>
          <p:nvPr/>
        </p:nvGrpSpPr>
        <p:grpSpPr>
          <a:xfrm>
            <a:off x="152400" y="762000"/>
            <a:ext cx="6400800" cy="1066800"/>
            <a:chOff x="457200" y="2971800"/>
            <a:chExt cx="4572000" cy="1066800"/>
          </a:xfrm>
        </p:grpSpPr>
        <p:pic>
          <p:nvPicPr>
            <p:cNvPr id="575" name="Shape 575"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576" name="Shape 576"/>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3.1 CLASSROOM WORK</a:t>
              </a:r>
            </a:p>
          </p:txBody>
        </p:sp>
        <p:cxnSp>
          <p:nvCxnSpPr>
            <p:cNvPr id="577" name="Shape 577"/>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578" name="Shape 578"/>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dirty="0"/>
              <a:t>Multi-Stage Build</a:t>
            </a:r>
          </a:p>
        </p:txBody>
      </p:sp>
      <p:sp>
        <p:nvSpPr>
          <p:cNvPr id="585" name="Shape 585"/>
          <p:cNvSpPr txBox="1">
            <a:spLocks noGrp="1"/>
          </p:cNvSpPr>
          <p:nvPr>
            <p:ph idx="1"/>
          </p:nvPr>
        </p:nvSpPr>
        <p:spPr>
          <a:xfrm>
            <a:off x="457200" y="2017800"/>
            <a:ext cx="8229600" cy="2855400"/>
          </a:xfrm>
          <a:prstGeom prst="rect">
            <a:avLst/>
          </a:prstGeom>
          <a:solidFill>
            <a:srgbClr val="666666"/>
          </a:solidFill>
        </p:spPr>
        <p:txBody>
          <a:bodyPr lIns="91425" tIns="91425" rIns="91425" bIns="91425" anchor="t" anchorCtr="0">
            <a:noAutofit/>
          </a:bodyPr>
          <a:lstStyle/>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first stage does the building</a:t>
            </a:r>
          </a:p>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for UX purposes, I'm naming this stage `build-stage`</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golang:1.8 as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WORKDIR /go/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hello-</a:t>
            </a:r>
            <a:r>
              <a:rPr lang="en-US" sz="1200" dirty="0" err="1">
                <a:solidFill>
                  <a:srgbClr val="FFFFFF"/>
                </a:solidFill>
                <a:latin typeface="Consolas"/>
                <a:ea typeface="Consolas"/>
                <a:cs typeface="Consolas"/>
                <a:sym typeface="Consolas"/>
              </a:rPr>
              <a:t>world.go</a:t>
            </a:r>
            <a:r>
              <a:rPr lang="en-US" sz="1200" dirty="0">
                <a:solidFill>
                  <a:srgbClr val="FFFFFF"/>
                </a:solidFill>
                <a:latin typeface="Consolas"/>
                <a:ea typeface="Consolas"/>
                <a:cs typeface="Consolas"/>
                <a:sym typeface="Consolas"/>
              </a:rPr>
              <a:t> .</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RUN go build -o hello-world .</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starting second 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a:t>
            </a:r>
            <a:r>
              <a:rPr lang="en-US" sz="1200" dirty="0" err="1">
                <a:solidFill>
                  <a:srgbClr val="FFFFFF"/>
                </a:solidFill>
                <a:latin typeface="Consolas"/>
                <a:ea typeface="Consolas"/>
                <a:cs typeface="Consolas"/>
                <a:sym typeface="Consolas"/>
              </a:rPr>
              <a:t>alpine:latest</a:t>
            </a:r>
            <a:endParaRPr lang="en-US"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copy the binary from the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--from=build-stage /go/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/go-hello-world/hello-world /bin</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CMD hello-world</a:t>
            </a:r>
          </a:p>
        </p:txBody>
      </p:sp>
      <p:sp>
        <p:nvSpPr>
          <p:cNvPr id="587" name="Shape 587"/>
          <p:cNvSpPr txBox="1">
            <a:spLocks noGrp="1"/>
          </p:cNvSpPr>
          <p:nvPr>
            <p:ph type="body" idx="4294967295"/>
          </p:nvPr>
        </p:nvSpPr>
        <p:spPr>
          <a:xfrm>
            <a:off x="457200" y="5029200"/>
            <a:ext cx="8229600" cy="1143000"/>
          </a:xfrm>
          <a:prstGeom prst="rect">
            <a:avLst/>
          </a:prstGeom>
          <a:solidFill>
            <a:srgbClr val="666666"/>
          </a:solidFill>
        </p:spPr>
        <p:txBody>
          <a:bodyPr lIns="91425" tIns="91425" rIns="91425" bIns="91425" anchor="t" anchorCtr="0">
            <a:noAutofit/>
          </a:bodyPr>
          <a:lstStyle/>
          <a:p>
            <a:pPr lvl="0" rtl="0">
              <a:spcBef>
                <a:spcPts val="0"/>
              </a:spcBef>
              <a:buNone/>
            </a:pPr>
            <a:r>
              <a:rPr lang="en-US" sz="1200" dirty="0">
                <a:solidFill>
                  <a:srgbClr val="FFFFFF"/>
                </a:solidFill>
                <a:latin typeface="Consolas"/>
                <a:ea typeface="Consolas"/>
                <a:cs typeface="Consolas"/>
                <a:sym typeface="Consolas"/>
              </a:rPr>
              <a:t>$ </a:t>
            </a:r>
            <a:r>
              <a:rPr lang="en-US" sz="1200" dirty="0" err="1">
                <a:solidFill>
                  <a:srgbClr val="FFFFFF"/>
                </a:solidFill>
                <a:latin typeface="Consolas"/>
                <a:ea typeface="Consolas"/>
                <a:cs typeface="Consolas"/>
                <a:sym typeface="Consolas"/>
              </a:rPr>
              <a:t>docker</a:t>
            </a:r>
            <a:r>
              <a:rPr lang="en-US" sz="1200" dirty="0">
                <a:solidFill>
                  <a:srgbClr val="FFFFFF"/>
                </a:solidFill>
                <a:latin typeface="Consolas"/>
                <a:ea typeface="Consolas"/>
                <a:cs typeface="Consolas"/>
                <a:sym typeface="Consolas"/>
              </a:rPr>
              <a:t> images</a:t>
            </a:r>
          </a:p>
          <a:p>
            <a:pPr lvl="0" rtl="0">
              <a:spcBef>
                <a:spcPts val="0"/>
              </a:spcBef>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REPOSITORY          TAG                 IMAGE ID            CREATED             SIZE</a:t>
            </a:r>
          </a:p>
          <a:p>
            <a:pPr lvl="0" rtl="0">
              <a:spcBef>
                <a:spcPts val="0"/>
              </a:spcBef>
              <a:buNone/>
            </a:pPr>
            <a:r>
              <a:rPr lang="en-US" sz="1200" dirty="0">
                <a:solidFill>
                  <a:srgbClr val="EA9999"/>
                </a:solidFill>
                <a:latin typeface="Consolas"/>
                <a:ea typeface="Consolas"/>
                <a:cs typeface="Consolas"/>
                <a:sym typeface="Consolas"/>
              </a:rPr>
              <a:t>single-stage</a:t>
            </a:r>
            <a:r>
              <a:rPr lang="en-US" sz="1200" dirty="0">
                <a:solidFill>
                  <a:srgbClr val="FFFFFF"/>
                </a:solidFill>
                <a:latin typeface="Consolas"/>
                <a:ea typeface="Consolas"/>
                <a:cs typeface="Consolas"/>
                <a:sym typeface="Consolas"/>
              </a:rPr>
              <a:t>        latest              58328409dbf7        2 minutes ago       </a:t>
            </a:r>
            <a:r>
              <a:rPr lang="en-US" sz="1200" dirty="0">
                <a:solidFill>
                  <a:srgbClr val="EA9999"/>
                </a:solidFill>
                <a:latin typeface="Consolas"/>
                <a:ea typeface="Consolas"/>
                <a:cs typeface="Consolas"/>
                <a:sym typeface="Consolas"/>
              </a:rPr>
              <a:t>704MB</a:t>
            </a:r>
          </a:p>
          <a:p>
            <a:pPr lvl="0" rtl="0">
              <a:spcBef>
                <a:spcPts val="0"/>
              </a:spcBef>
              <a:buNone/>
            </a:pPr>
            <a:r>
              <a:rPr lang="en-US" sz="1200" dirty="0">
                <a:solidFill>
                  <a:srgbClr val="B6D7A8"/>
                </a:solidFill>
                <a:latin typeface="Consolas"/>
                <a:ea typeface="Consolas"/>
                <a:cs typeface="Consolas"/>
                <a:sym typeface="Consolas"/>
              </a:rPr>
              <a:t>multi-stage</a:t>
            </a:r>
            <a:r>
              <a:rPr lang="en-US" sz="1200" dirty="0">
                <a:solidFill>
                  <a:srgbClr val="FFFFFF"/>
                </a:solidFill>
                <a:latin typeface="Consolas"/>
                <a:ea typeface="Consolas"/>
                <a:cs typeface="Consolas"/>
                <a:sym typeface="Consolas"/>
              </a:rPr>
              <a:t>         latest              9af3c2a2bf40        23 minutes ago      </a:t>
            </a:r>
            <a:r>
              <a:rPr lang="en-US" sz="1200" dirty="0">
                <a:solidFill>
                  <a:srgbClr val="B6D7A8"/>
                </a:solidFill>
                <a:latin typeface="Consolas"/>
                <a:ea typeface="Consolas"/>
                <a:cs typeface="Consolas"/>
                <a:sym typeface="Consolas"/>
              </a:rPr>
              <a:t>5.54MB</a:t>
            </a:r>
          </a:p>
        </p:txBody>
      </p:sp>
      <p:sp>
        <p:nvSpPr>
          <p:cNvPr id="586" name="Shape 586"/>
          <p:cNvSpPr txBox="1"/>
          <p:nvPr/>
        </p:nvSpPr>
        <p:spPr>
          <a:xfrm>
            <a:off x="477000" y="833400"/>
            <a:ext cx="8172000" cy="882000"/>
          </a:xfrm>
          <a:prstGeom prst="rect">
            <a:avLst/>
          </a:prstGeom>
          <a:noFill/>
          <a:ln>
            <a:noFill/>
          </a:ln>
        </p:spPr>
        <p:txBody>
          <a:bodyPr lIns="91425" tIns="91425" rIns="91425" bIns="91425" anchor="t" anchorCtr="0">
            <a:noAutofit/>
          </a:bodyPr>
          <a:lstStyle/>
          <a:p>
            <a:pPr marL="514350" lvl="0" indent="-285750" rtl="0">
              <a:spcBef>
                <a:spcPts val="0"/>
              </a:spcBef>
              <a:buClr>
                <a:schemeClr val="accent3"/>
              </a:buClr>
              <a:buFont typeface="Wingdings" panose="05000000000000000000" pitchFamily="2" charset="2"/>
              <a:buChar char="§"/>
            </a:pPr>
            <a:r>
              <a:rPr lang="en-US" sz="1600" b="1" dirty="0">
                <a:latin typeface="Calibri"/>
                <a:ea typeface="Calibri"/>
                <a:cs typeface="Calibri"/>
                <a:sym typeface="Calibri"/>
              </a:rPr>
              <a:t>New as of Docker 17.05</a:t>
            </a:r>
          </a:p>
          <a:p>
            <a:pPr marL="514350" lvl="0" indent="-285750" rtl="0">
              <a:spcBef>
                <a:spcPts val="0"/>
              </a:spcBef>
              <a:buClr>
                <a:schemeClr val="accent3"/>
              </a:buClr>
              <a:buFont typeface="Wingdings" panose="05000000000000000000" pitchFamily="2" charset="2"/>
              <a:buChar char="§"/>
            </a:pPr>
            <a:r>
              <a:rPr lang="en-US" sz="1600" b="1" dirty="0">
                <a:latin typeface="Calibri"/>
                <a:ea typeface="Calibri"/>
                <a:cs typeface="Calibri"/>
                <a:sym typeface="Calibri"/>
              </a:rPr>
              <a:t>Allows “ship artifacts, not build environments”</a:t>
            </a:r>
          </a:p>
          <a:p>
            <a:pPr marL="514350" lvl="0" indent="-285750">
              <a:spcBef>
                <a:spcPts val="0"/>
              </a:spcBef>
              <a:buClr>
                <a:schemeClr val="accent3"/>
              </a:buClr>
              <a:buFont typeface="Wingdings" panose="05000000000000000000" pitchFamily="2" charset="2"/>
              <a:buChar char="§"/>
            </a:pPr>
            <a:r>
              <a:rPr lang="en-US" sz="1600" b="1" dirty="0">
                <a:latin typeface="Calibri"/>
                <a:ea typeface="Calibri"/>
                <a:cs typeface="Calibri"/>
                <a:sym typeface="Calibri"/>
              </a:rPr>
              <a:t>Ideal for languages like Go, where binaries are built in a heavyweight environment, but can ship the binary in a lightweight container.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title"/>
          </p:nvPr>
        </p:nvSpPr>
        <p:spPr/>
        <p:txBody>
          <a:bodyPr/>
          <a:lstStyle/>
          <a:p>
            <a:pPr lvl="0"/>
            <a:r>
              <a:rPr lang="en-US">
                <a:sym typeface="Calibri"/>
              </a:rPr>
              <a:t>Docker Interactive Mode</a:t>
            </a:r>
          </a:p>
        </p:txBody>
      </p:sp>
      <p:pic>
        <p:nvPicPr>
          <p:cNvPr id="593" name="Shape 593"/>
          <p:cNvPicPr preferRelativeResize="0">
            <a:picLocks noGrp="1"/>
          </p:cNvPicPr>
          <p:nvPr>
            <p:ph idx="1"/>
          </p:nvPr>
        </p:nvPicPr>
        <p:blipFill rotWithShape="1">
          <a:blip r:embed="rId3">
            <a:alphaModFix/>
          </a:blip>
          <a:stretch/>
        </p:blipFill>
        <p:spPr>
          <a:xfrm>
            <a:off x="762000" y="2763839"/>
            <a:ext cx="7886700" cy="2173284"/>
          </a:xfrm>
        </p:spPr>
      </p:pic>
      <p:sp>
        <p:nvSpPr>
          <p:cNvPr id="594" name="Shape 594"/>
          <p:cNvSpPr/>
          <p:nvPr/>
        </p:nvSpPr>
        <p:spPr>
          <a:xfrm>
            <a:off x="1981200" y="1295400"/>
            <a:ext cx="4989096" cy="1194087"/>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5" name="Shape 595"/>
          <p:cNvSpPr txBox="1"/>
          <p:nvPr/>
        </p:nvSpPr>
        <p:spPr>
          <a:xfrm>
            <a:off x="2395502" y="1408332"/>
            <a:ext cx="43862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Run containers in interactive mode while developing docker images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Interactive Mode</a:t>
            </a:r>
          </a:p>
        </p:txBody>
      </p:sp>
      <p:sp>
        <p:nvSpPr>
          <p:cNvPr id="601" name="Shape 601"/>
          <p:cNvSpPr txBox="1">
            <a:spLocks noGrp="1"/>
          </p:cNvSpPr>
          <p:nvPr>
            <p:ph idx="1"/>
          </p:nvPr>
        </p:nvSpPr>
        <p:spPr>
          <a:xfrm>
            <a:off x="7620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run -t -</a:t>
            </a:r>
            <a:r>
              <a:rPr lang="en-US" sz="2800" i="0" u="none" strike="noStrike" cap="none" dirty="0" err="1">
                <a:solidFill>
                  <a:schemeClr val="dk1"/>
                </a:solidFill>
                <a:latin typeface="Calibri"/>
                <a:ea typeface="Calibri"/>
                <a:cs typeface="Calibri"/>
                <a:sym typeface="Calibri"/>
              </a:rPr>
              <a:t>i</a:t>
            </a:r>
            <a:r>
              <a:rPr lang="en-US" sz="2800" i="0" u="none" strike="noStrike" cap="none" dirty="0">
                <a:solidFill>
                  <a:schemeClr val="dk1"/>
                </a:solidFill>
                <a:latin typeface="Calibri"/>
                <a:ea typeface="Calibri"/>
                <a:cs typeface="Calibri"/>
                <a:sym typeface="Calibri"/>
              </a:rPr>
              <a:t> </a:t>
            </a:r>
            <a:r>
              <a:rPr lang="en-US" sz="2800" i="0" u="none" strike="noStrike" cap="none" dirty="0" err="1">
                <a:solidFill>
                  <a:schemeClr val="dk1"/>
                </a:solidFill>
                <a:latin typeface="Calibri"/>
                <a:ea typeface="Calibri"/>
                <a:cs typeface="Calibri"/>
                <a:sym typeface="Calibri"/>
              </a:rPr>
              <a:t>ubuntu</a:t>
            </a:r>
            <a:r>
              <a:rPr lang="en-US" sz="2800" i="0" u="none" strike="noStrike" cap="none" dirty="0">
                <a:solidFill>
                  <a:schemeClr val="dk1"/>
                </a:solidFill>
                <a:latin typeface="Calibri"/>
                <a:ea typeface="Calibri"/>
                <a:cs typeface="Calibri"/>
                <a:sym typeface="Calibri"/>
              </a:rPr>
              <a:t> /bin/bash</a:t>
            </a:r>
          </a:p>
        </p:txBody>
      </p:sp>
      <p:sp>
        <p:nvSpPr>
          <p:cNvPr id="602" name="Shape 602"/>
          <p:cNvSpPr/>
          <p:nvPr/>
        </p:nvSpPr>
        <p:spPr>
          <a:xfrm>
            <a:off x="1490696" y="2017241"/>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3" name="Shape 603"/>
          <p:cNvSpPr txBox="1"/>
          <p:nvPr/>
        </p:nvSpPr>
        <p:spPr>
          <a:xfrm>
            <a:off x="1905000" y="2130174"/>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Create a terminal</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To use</a:t>
            </a:r>
          </a:p>
        </p:txBody>
      </p:sp>
      <p:sp>
        <p:nvSpPr>
          <p:cNvPr id="604" name="Shape 604"/>
          <p:cNvSpPr/>
          <p:nvPr/>
        </p:nvSpPr>
        <p:spPr>
          <a:xfrm>
            <a:off x="2514600" y="3200400"/>
            <a:ext cx="228600" cy="609599"/>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5" name="Shape 605"/>
          <p:cNvSpPr/>
          <p:nvPr/>
        </p:nvSpPr>
        <p:spPr>
          <a:xfrm>
            <a:off x="2057400" y="4833323"/>
            <a:ext cx="2352605"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Shape 606"/>
          <p:cNvSpPr/>
          <p:nvPr/>
        </p:nvSpPr>
        <p:spPr>
          <a:xfrm rot="10800000">
            <a:off x="2865403" y="4127401"/>
            <a:ext cx="223803" cy="610375"/>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Shape 607"/>
          <p:cNvSpPr txBox="1"/>
          <p:nvPr/>
        </p:nvSpPr>
        <p:spPr>
          <a:xfrm>
            <a:off x="2451100" y="4913037"/>
            <a:ext cx="2362200"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Interactive mode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Interactive Mode</a:t>
            </a:r>
          </a:p>
        </p:txBody>
      </p:sp>
      <p:sp>
        <p:nvSpPr>
          <p:cNvPr id="613" name="Shape 613"/>
          <p:cNvSpPr txBox="1">
            <a:spLocks noGrp="1"/>
          </p:cNvSpPr>
          <p:nvPr>
            <p:ph idx="1"/>
          </p:nvPr>
        </p:nvSpPr>
        <p:spPr>
          <a:xfrm>
            <a:off x="685800" y="2867282"/>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attach </a:t>
            </a:r>
            <a:r>
              <a:rPr lang="en-US" sz="2800" i="0" u="none" strike="noStrike" cap="none" dirty="0" err="1">
                <a:solidFill>
                  <a:schemeClr val="dk1"/>
                </a:solidFill>
                <a:latin typeface="Calibri"/>
                <a:ea typeface="Calibri"/>
                <a:cs typeface="Calibri"/>
                <a:sym typeface="Calibri"/>
              </a:rPr>
              <a:t>some_container</a:t>
            </a:r>
            <a:r>
              <a:rPr lang="en-US" sz="2800" i="0" u="none" strike="noStrike" cap="none" dirty="0">
                <a:solidFill>
                  <a:schemeClr val="dk1"/>
                </a:solidFill>
                <a:latin typeface="Calibri"/>
                <a:ea typeface="Calibri"/>
                <a:cs typeface="Calibri"/>
                <a:sym typeface="Calibri"/>
              </a:rPr>
              <a:t> #by Name</a:t>
            </a:r>
          </a:p>
        </p:txBody>
      </p:sp>
      <p:sp>
        <p:nvSpPr>
          <p:cNvPr id="614" name="Shape 614"/>
          <p:cNvSpPr/>
          <p:nvPr/>
        </p:nvSpPr>
        <p:spPr>
          <a:xfrm>
            <a:off x="705437" y="1828799"/>
            <a:ext cx="4018960"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5" name="Shape 615"/>
          <p:cNvSpPr txBox="1"/>
          <p:nvPr/>
        </p:nvSpPr>
        <p:spPr>
          <a:xfrm>
            <a:off x="950689" y="1959515"/>
            <a:ext cx="36975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Attach to a running container and shell instance</a:t>
            </a:r>
          </a:p>
        </p:txBody>
      </p:sp>
      <p:sp>
        <p:nvSpPr>
          <p:cNvPr id="616" name="Shape 616"/>
          <p:cNvSpPr/>
          <p:nvPr/>
        </p:nvSpPr>
        <p:spPr>
          <a:xfrm>
            <a:off x="705439" y="3607599"/>
            <a:ext cx="4018960"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7" name="Shape 617"/>
          <p:cNvSpPr txBox="1"/>
          <p:nvPr/>
        </p:nvSpPr>
        <p:spPr>
          <a:xfrm>
            <a:off x="950689" y="3733799"/>
            <a:ext cx="36213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Attach to a running container by starting a new shell instance</a:t>
            </a:r>
          </a:p>
        </p:txBody>
      </p:sp>
      <p:sp>
        <p:nvSpPr>
          <p:cNvPr id="618" name="Shape 618"/>
          <p:cNvSpPr txBox="1"/>
          <p:nvPr/>
        </p:nvSpPr>
        <p:spPr>
          <a:xfrm>
            <a:off x="685800" y="4724399"/>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1" i="0" dirty="0" err="1">
                <a:solidFill>
                  <a:schemeClr val="dk1"/>
                </a:solidFill>
                <a:latin typeface="Calibri"/>
                <a:ea typeface="Calibri"/>
                <a:cs typeface="Calibri"/>
                <a:sym typeface="Calibri"/>
              </a:rPr>
              <a:t>docker</a:t>
            </a:r>
            <a:r>
              <a:rPr lang="en-US" sz="2800" b="1" i="0" dirty="0">
                <a:solidFill>
                  <a:schemeClr val="dk1"/>
                </a:solidFill>
                <a:latin typeface="Calibri"/>
                <a:ea typeface="Calibri"/>
                <a:cs typeface="Calibri"/>
                <a:sym typeface="Calibri"/>
              </a:rPr>
              <a:t> exec </a:t>
            </a:r>
            <a:r>
              <a:rPr lang="en-US" sz="2800" b="1" dirty="0">
                <a:solidFill>
                  <a:schemeClr val="dk1"/>
                </a:solidFill>
                <a:latin typeface="Calibri"/>
                <a:ea typeface="Calibri"/>
                <a:cs typeface="Calibri"/>
                <a:sym typeface="Calibri"/>
              </a:rPr>
              <a:t>-</a:t>
            </a:r>
            <a:r>
              <a:rPr lang="en-US" sz="2800" b="1" i="0" dirty="0">
                <a:solidFill>
                  <a:schemeClr val="dk1"/>
                </a:solidFill>
                <a:latin typeface="Calibri"/>
                <a:ea typeface="Calibri"/>
                <a:cs typeface="Calibri"/>
                <a:sym typeface="Calibri"/>
              </a:rPr>
              <a:t>it </a:t>
            </a:r>
            <a:r>
              <a:rPr lang="en-US" sz="2800" b="1" i="0" dirty="0" err="1">
                <a:solidFill>
                  <a:schemeClr val="dk1"/>
                </a:solidFill>
                <a:latin typeface="Calibri"/>
                <a:ea typeface="Calibri"/>
                <a:cs typeface="Calibri"/>
                <a:sym typeface="Calibri"/>
              </a:rPr>
              <a:t>some</a:t>
            </a:r>
            <a:r>
              <a:rPr lang="en-US" sz="2800" b="1" dirty="0" err="1">
                <a:solidFill>
                  <a:schemeClr val="dk1"/>
                </a:solidFill>
                <a:latin typeface="Calibri"/>
                <a:ea typeface="Calibri"/>
                <a:cs typeface="Calibri"/>
                <a:sym typeface="Calibri"/>
              </a:rPr>
              <a:t>_</a:t>
            </a:r>
            <a:r>
              <a:rPr lang="en-US" sz="2800" b="1" i="0" dirty="0" err="1">
                <a:solidFill>
                  <a:schemeClr val="dk1"/>
                </a:solidFill>
                <a:latin typeface="Calibri"/>
                <a:ea typeface="Calibri"/>
                <a:cs typeface="Calibri"/>
                <a:sym typeface="Calibri"/>
              </a:rPr>
              <a:t>container</a:t>
            </a:r>
            <a:r>
              <a:rPr lang="en-US" sz="2800" b="1" i="0" dirty="0">
                <a:solidFill>
                  <a:schemeClr val="dk1"/>
                </a:solidFill>
                <a:latin typeface="Calibri"/>
                <a:ea typeface="Calibri"/>
                <a:cs typeface="Calibri"/>
                <a:sym typeface="Calibri"/>
              </a:rPr>
              <a:t> /bin/bash #by Name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Interactive Mode</a:t>
            </a:r>
          </a:p>
        </p:txBody>
      </p:sp>
      <p:sp>
        <p:nvSpPr>
          <p:cNvPr id="624" name="Shape 624"/>
          <p:cNvSpPr txBox="1">
            <a:spLocks noGrp="1"/>
          </p:cNvSpPr>
          <p:nvPr>
            <p:ph idx="1"/>
          </p:nvPr>
        </p:nvSpPr>
        <p:spPr>
          <a:xfrm>
            <a:off x="7620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run -it alpine /bin/</a:t>
            </a:r>
            <a:r>
              <a:rPr lang="en-US" sz="2800" i="0" u="none" strike="noStrike" cap="none" dirty="0" err="1">
                <a:solidFill>
                  <a:schemeClr val="dk1"/>
                </a:solidFill>
                <a:latin typeface="Calibri"/>
                <a:ea typeface="Calibri"/>
                <a:cs typeface="Calibri"/>
                <a:sym typeface="Calibri"/>
              </a:rPr>
              <a:t>sh</a:t>
            </a:r>
            <a:endParaRPr lang="en-US" sz="2800" i="0" u="none" strike="noStrike" cap="none" dirty="0">
              <a:solidFill>
                <a:schemeClr val="dk1"/>
              </a:solidFill>
              <a:latin typeface="Calibri"/>
              <a:ea typeface="Calibri"/>
              <a:cs typeface="Calibri"/>
              <a:sym typeface="Calibri"/>
            </a:endParaRPr>
          </a:p>
        </p:txBody>
      </p:sp>
      <p:sp>
        <p:nvSpPr>
          <p:cNvPr id="625" name="Shape 625"/>
          <p:cNvSpPr/>
          <p:nvPr/>
        </p:nvSpPr>
        <p:spPr>
          <a:xfrm>
            <a:off x="796564" y="2438400"/>
            <a:ext cx="5748302" cy="907766"/>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6" name="Shape 626"/>
          <p:cNvSpPr txBox="1"/>
          <p:nvPr/>
        </p:nvSpPr>
        <p:spPr>
          <a:xfrm>
            <a:off x="1134669" y="2551332"/>
            <a:ext cx="525779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Arial"/>
                <a:ea typeface="Arial"/>
                <a:cs typeface="Arial"/>
                <a:sym typeface="Arial"/>
              </a:rPr>
              <a:t>Quick Tip: </a:t>
            </a:r>
            <a:r>
              <a:rPr lang="en-US" sz="1800" dirty="0">
                <a:solidFill>
                  <a:schemeClr val="dk1"/>
                </a:solidFill>
                <a:latin typeface="Arial"/>
                <a:ea typeface="Arial"/>
                <a:cs typeface="Arial"/>
                <a:sym typeface="Arial"/>
              </a:rPr>
              <a:t>Be aware that alpine and other distros may have a different entry point (</a:t>
            </a:r>
            <a:r>
              <a:rPr lang="en-US" sz="1800" dirty="0" err="1">
                <a:solidFill>
                  <a:schemeClr val="dk1"/>
                </a:solidFill>
                <a:latin typeface="Arial"/>
                <a:ea typeface="Arial"/>
                <a:cs typeface="Arial"/>
                <a:sym typeface="Arial"/>
              </a:rPr>
              <a:t>sh</a:t>
            </a:r>
            <a:r>
              <a:rPr lang="en-US" sz="1800" dirty="0">
                <a:solidFill>
                  <a:schemeClr val="dk1"/>
                </a:solidFill>
                <a:latin typeface="Arial"/>
                <a:ea typeface="Arial"/>
                <a:cs typeface="Arial"/>
                <a:sym typeface="Arial"/>
              </a:rPr>
              <a:t> vs bash)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p:txBody>
          <a:bodyPr/>
          <a:lstStyle/>
          <a:p>
            <a:pPr lvl="0"/>
            <a:r>
              <a:rPr lang="en-US">
                <a:sym typeface="Calibri"/>
              </a:rPr>
              <a:t>What is Docker?</a:t>
            </a:r>
          </a:p>
        </p:txBody>
      </p:sp>
      <p:pic>
        <p:nvPicPr>
          <p:cNvPr id="170" name="Shape 170"/>
          <p:cNvPicPr preferRelativeResize="0">
            <a:picLocks noGrp="1"/>
          </p:cNvPicPr>
          <p:nvPr>
            <p:ph idx="1"/>
          </p:nvPr>
        </p:nvPicPr>
        <p:blipFill rotWithShape="1">
          <a:blip r:embed="rId3">
            <a:alphaModFix/>
          </a:blip>
          <a:stretch/>
        </p:blipFill>
        <p:spPr>
          <a:xfrm>
            <a:off x="628650" y="2119461"/>
            <a:ext cx="7886700" cy="3462041"/>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See All </a:t>
            </a:r>
            <a:r>
              <a:rPr lang="en-US" dirty="0">
                <a:latin typeface="Calibri"/>
                <a:ea typeface="Calibri"/>
                <a:cs typeface="Calibri"/>
                <a:sym typeface="Calibri"/>
              </a:rPr>
              <a:t>C</a:t>
            </a:r>
            <a:r>
              <a:rPr lang="en-US" sz="3600" b="1" i="0" u="none" strike="noStrike" cap="none" dirty="0">
                <a:latin typeface="Calibri"/>
                <a:ea typeface="Calibri"/>
                <a:cs typeface="Calibri"/>
                <a:sym typeface="Calibri"/>
              </a:rPr>
              <a:t>ontainers</a:t>
            </a:r>
          </a:p>
        </p:txBody>
      </p:sp>
      <p:sp>
        <p:nvSpPr>
          <p:cNvPr id="632" name="Shape 632"/>
          <p:cNvSpPr txBox="1">
            <a:spLocks noGrp="1"/>
          </p:cNvSpPr>
          <p:nvPr>
            <p:ph idx="1"/>
          </p:nvPr>
        </p:nvSpPr>
        <p:spPr>
          <a:xfrm>
            <a:off x="381000" y="1424531"/>
            <a:ext cx="8410500" cy="655500"/>
          </a:xfrm>
          <a:prstGeom prst="rect">
            <a:avLst/>
          </a:prstGeom>
          <a:noFill/>
          <a:ln>
            <a:noFill/>
          </a:ln>
        </p:spPr>
        <p:txBody>
          <a:bodyPr lIns="91425" tIns="45700" rIns="91425" bIns="45700" anchor="t" anchorCtr="0">
            <a:noAutofit/>
          </a:bodyPr>
          <a:lstStyle/>
          <a:p>
            <a:pPr marR="0" lvl="0" algn="l" rtl="0">
              <a:spcBef>
                <a:spcPts val="0"/>
              </a:spcBef>
              <a:spcAft>
                <a:spcPts val="0"/>
              </a:spcAft>
              <a:buSzPct val="100000"/>
            </a:pPr>
            <a:r>
              <a:rPr lang="en-US" sz="2800" dirty="0"/>
              <a:t>$ </a:t>
            </a:r>
            <a:r>
              <a:rPr lang="en-US" sz="2800" i="0" u="none" strike="noStrike" cap="none" dirty="0" err="1">
                <a:solidFill>
                  <a:schemeClr val="dk1"/>
                </a:solidFill>
                <a:latin typeface="Calibri"/>
                <a:ea typeface="Calibri"/>
                <a:cs typeface="Calibri"/>
                <a:sym typeface="Calibri"/>
              </a:rPr>
              <a:t>docker</a:t>
            </a:r>
            <a:r>
              <a:rPr lang="en-US" sz="2800" i="0" u="none" strike="noStrike" cap="none" dirty="0">
                <a:solidFill>
                  <a:schemeClr val="dk1"/>
                </a:solidFill>
                <a:latin typeface="Calibri"/>
                <a:ea typeface="Calibri"/>
                <a:cs typeface="Calibri"/>
                <a:sym typeface="Calibri"/>
              </a:rPr>
              <a:t> </a:t>
            </a:r>
            <a:r>
              <a:rPr lang="en-US" sz="2800" dirty="0"/>
              <a:t>container ls  #</a:t>
            </a:r>
            <a:r>
              <a:rPr lang="en-US" sz="2800" i="0" u="none" strike="noStrike" cap="none" dirty="0">
                <a:solidFill>
                  <a:schemeClr val="dk1"/>
                </a:solidFill>
                <a:latin typeface="Calibri"/>
                <a:ea typeface="Calibri"/>
                <a:cs typeface="Calibri"/>
                <a:sym typeface="Calibri"/>
              </a:rPr>
              <a:t>show running containers</a:t>
            </a:r>
          </a:p>
          <a:p>
            <a:pPr marR="0" lvl="0" algn="l" rtl="0">
              <a:spcBef>
                <a:spcPts val="640"/>
              </a:spcBef>
              <a:spcAft>
                <a:spcPts val="0"/>
              </a:spcAft>
              <a:buSzPct val="100000"/>
            </a:pPr>
            <a:endParaRPr sz="2800" i="0" u="none" strike="noStrike" cap="none" dirty="0">
              <a:solidFill>
                <a:schemeClr val="dk1"/>
              </a:solidFill>
              <a:latin typeface="Calibri"/>
              <a:ea typeface="Calibri"/>
              <a:cs typeface="Calibri"/>
              <a:sym typeface="Calibri"/>
            </a:endParaRPr>
          </a:p>
        </p:txBody>
      </p:sp>
      <p:sp>
        <p:nvSpPr>
          <p:cNvPr id="633" name="Shape 633"/>
          <p:cNvSpPr txBox="1"/>
          <p:nvPr/>
        </p:nvSpPr>
        <p:spPr>
          <a:xfrm>
            <a:off x="381000" y="3064925"/>
            <a:ext cx="8305800" cy="655500"/>
          </a:xfrm>
          <a:prstGeom prst="rect">
            <a:avLst/>
          </a:prstGeom>
          <a:noFill/>
          <a:ln>
            <a:noFill/>
          </a:ln>
        </p:spPr>
        <p:txBody>
          <a:bodyPr lIns="91425" tIns="45700" rIns="91425" bIns="45700" anchor="t" anchorCtr="0">
            <a:noAutofit/>
          </a:bodyPr>
          <a:lstStyle/>
          <a:p>
            <a:pPr marL="457200" marR="0" lvl="0" indent="-457200" algn="l" rtl="0">
              <a:spcBef>
                <a:spcPts val="0"/>
              </a:spcBef>
              <a:spcAft>
                <a:spcPts val="0"/>
              </a:spcAft>
              <a:buClr>
                <a:schemeClr val="accent3"/>
              </a:buClr>
              <a:buSzPct val="100000"/>
              <a:buFont typeface="Wingdings" panose="05000000000000000000" pitchFamily="2" charset="2"/>
              <a:buChar char="§"/>
            </a:pPr>
            <a:r>
              <a:rPr lang="en-US" sz="2800" b="1" dirty="0">
                <a:solidFill>
                  <a:schemeClr val="dk1"/>
                </a:solidFill>
                <a:latin typeface="Calibri"/>
                <a:ea typeface="Calibri"/>
                <a:cs typeface="Calibri"/>
                <a:sym typeface="Calibri"/>
              </a:rPr>
              <a:t>$ </a:t>
            </a:r>
            <a:r>
              <a:rPr lang="en-US" sz="2800" b="1" i="0" dirty="0" err="1">
                <a:solidFill>
                  <a:schemeClr val="dk1"/>
                </a:solidFill>
                <a:latin typeface="Calibri"/>
                <a:ea typeface="Calibri"/>
                <a:cs typeface="Calibri"/>
                <a:sym typeface="Calibri"/>
              </a:rPr>
              <a:t>docker</a:t>
            </a:r>
            <a:r>
              <a:rPr lang="en-US" sz="2800" b="1" i="0" dirty="0">
                <a:solidFill>
                  <a:schemeClr val="dk1"/>
                </a:solidFill>
                <a:latin typeface="Calibri"/>
                <a:ea typeface="Calibri"/>
                <a:cs typeface="Calibri"/>
                <a:sym typeface="Calibri"/>
              </a:rPr>
              <a:t> </a:t>
            </a:r>
            <a:r>
              <a:rPr lang="en-US" sz="2800" b="1" dirty="0">
                <a:solidFill>
                  <a:schemeClr val="dk1"/>
                </a:solidFill>
                <a:latin typeface="Calibri"/>
                <a:ea typeface="Calibri"/>
                <a:cs typeface="Calibri"/>
                <a:sym typeface="Calibri"/>
              </a:rPr>
              <a:t>container ls</a:t>
            </a:r>
            <a:r>
              <a:rPr lang="en-US" sz="2800" b="1" i="0" dirty="0">
                <a:solidFill>
                  <a:schemeClr val="dk1"/>
                </a:solidFill>
                <a:latin typeface="Calibri"/>
                <a:ea typeface="Calibri"/>
                <a:cs typeface="Calibri"/>
                <a:sym typeface="Calibri"/>
              </a:rPr>
              <a:t> -a  </a:t>
            </a:r>
            <a:r>
              <a:rPr lang="en-US" sz="2800" b="1" dirty="0">
                <a:solidFill>
                  <a:schemeClr val="dk1"/>
                </a:solidFill>
                <a:latin typeface="Calibri"/>
                <a:ea typeface="Calibri"/>
                <a:cs typeface="Calibri"/>
                <a:sym typeface="Calibri"/>
              </a:rPr>
              <a:t>#</a:t>
            </a:r>
            <a:r>
              <a:rPr lang="en-US" sz="2800" b="1" i="0" dirty="0">
                <a:solidFill>
                  <a:schemeClr val="dk1"/>
                </a:solidFill>
                <a:latin typeface="Calibri"/>
                <a:ea typeface="Calibri"/>
                <a:cs typeface="Calibri"/>
                <a:sym typeface="Calibri"/>
              </a:rPr>
              <a:t>show all containers (including running, stopped, exited, etc.)</a:t>
            </a:r>
          </a:p>
          <a:p>
            <a:pPr marL="457200" marR="0" lvl="0" indent="-457200" algn="l" rtl="0">
              <a:spcBef>
                <a:spcPts val="640"/>
              </a:spcBef>
              <a:spcAft>
                <a:spcPts val="0"/>
              </a:spcAft>
              <a:buClr>
                <a:schemeClr val="accent3"/>
              </a:buClr>
              <a:buFont typeface="Wingdings" panose="05000000000000000000" pitchFamily="2" charset="2"/>
              <a:buChar char="§"/>
            </a:pPr>
            <a:endParaRPr sz="2800" b="1" i="0" dirty="0">
              <a:solidFill>
                <a:schemeClr val="dk1"/>
              </a:solidFill>
              <a:latin typeface="Calibri"/>
              <a:ea typeface="Calibri"/>
              <a:cs typeface="Calibri"/>
              <a:sym typeface="Calibri"/>
            </a:endParaRPr>
          </a:p>
        </p:txBody>
      </p:sp>
      <p:pic>
        <p:nvPicPr>
          <p:cNvPr id="634" name="Shape 634"/>
          <p:cNvPicPr preferRelativeResize="0"/>
          <p:nvPr/>
        </p:nvPicPr>
        <p:blipFill>
          <a:blip r:embed="rId3">
            <a:alphaModFix/>
          </a:blip>
          <a:stretch>
            <a:fillRect/>
          </a:stretch>
        </p:blipFill>
        <p:spPr>
          <a:xfrm>
            <a:off x="381000" y="1990725"/>
            <a:ext cx="8410575" cy="981075"/>
          </a:xfrm>
          <a:prstGeom prst="rect">
            <a:avLst/>
          </a:prstGeom>
          <a:noFill/>
          <a:ln>
            <a:noFill/>
          </a:ln>
        </p:spPr>
      </p:pic>
      <p:pic>
        <p:nvPicPr>
          <p:cNvPr id="635" name="Shape 635"/>
          <p:cNvPicPr preferRelativeResize="0"/>
          <p:nvPr/>
        </p:nvPicPr>
        <p:blipFill>
          <a:blip r:embed="rId4">
            <a:alphaModFix/>
          </a:blip>
          <a:stretch>
            <a:fillRect/>
          </a:stretch>
        </p:blipFill>
        <p:spPr>
          <a:xfrm>
            <a:off x="304800" y="4177625"/>
            <a:ext cx="8420100" cy="19335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Shape 640"/>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Hub/Ghost</a:t>
            </a:r>
          </a:p>
          <a:p>
            <a:pPr lvl="0" algn="l" rtl="0">
              <a:spcBef>
                <a:spcPts val="0"/>
              </a:spcBef>
              <a:buNone/>
            </a:pPr>
            <a:endParaRPr sz="4000" dirty="0"/>
          </a:p>
        </p:txBody>
      </p:sp>
      <p:sp>
        <p:nvSpPr>
          <p:cNvPr id="646" name="Shape 646"/>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2000" b="1" dirty="0">
                <a:ea typeface="Arial"/>
                <a:cs typeface="Arial"/>
                <a:sym typeface="Arial"/>
              </a:rPr>
              <a:t>Assignment - </a:t>
            </a:r>
            <a:r>
              <a:rPr lang="en-US" sz="2000" dirty="0">
                <a:ea typeface="Arial"/>
                <a:cs typeface="Arial"/>
                <a:sym typeface="Arial"/>
              </a:rPr>
              <a:t>Standup a ghost web server and connect to it with your browser</a:t>
            </a:r>
          </a:p>
        </p:txBody>
      </p:sp>
      <p:grpSp>
        <p:nvGrpSpPr>
          <p:cNvPr id="641" name="Shape 641"/>
          <p:cNvGrpSpPr/>
          <p:nvPr/>
        </p:nvGrpSpPr>
        <p:grpSpPr>
          <a:xfrm>
            <a:off x="152400" y="762000"/>
            <a:ext cx="4572000" cy="1066800"/>
            <a:chOff x="457200" y="2971800"/>
            <a:chExt cx="4572000" cy="1066800"/>
          </a:xfrm>
        </p:grpSpPr>
        <p:pic>
          <p:nvPicPr>
            <p:cNvPr id="642" name="Shape 642"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43" name="Shape 643"/>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644" name="Shape 644"/>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645" name="Shape 645"/>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t>Docker Hub/MariaDB</a:t>
            </a:r>
          </a:p>
          <a:p>
            <a:pPr lvl="0" algn="l" rtl="0">
              <a:spcBef>
                <a:spcPts val="0"/>
              </a:spcBef>
              <a:buNone/>
            </a:pPr>
            <a:endParaRPr sz="4000"/>
          </a:p>
        </p:txBody>
      </p:sp>
      <p:sp>
        <p:nvSpPr>
          <p:cNvPr id="657" name="Shape 657"/>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2000" b="1" dirty="0">
                <a:ea typeface="Arial"/>
                <a:cs typeface="Arial"/>
                <a:sym typeface="Arial"/>
              </a:rPr>
              <a:t>Assignment - </a:t>
            </a:r>
            <a:r>
              <a:rPr lang="en-US" sz="2000" dirty="0">
                <a:ea typeface="Arial"/>
                <a:cs typeface="Arial"/>
                <a:sym typeface="Arial"/>
              </a:rPr>
              <a:t>Standup a </a:t>
            </a:r>
            <a:r>
              <a:rPr lang="en-US" sz="2000" dirty="0" err="1">
                <a:ea typeface="Arial"/>
                <a:cs typeface="Arial"/>
                <a:sym typeface="Arial"/>
              </a:rPr>
              <a:t>mariaDB</a:t>
            </a:r>
            <a:r>
              <a:rPr lang="en-US" sz="2000" dirty="0">
                <a:ea typeface="Arial"/>
                <a:cs typeface="Arial"/>
                <a:sym typeface="Arial"/>
              </a:rPr>
              <a:t> database and connect to it’s command line prompt. </a:t>
            </a:r>
          </a:p>
          <a:p>
            <a:pPr marL="0" lvl="0" indent="0" rtl="0">
              <a:spcBef>
                <a:spcPts val="0"/>
              </a:spcBef>
              <a:buNone/>
            </a:pPr>
            <a:endParaRPr sz="2000" b="1" dirty="0">
              <a:ea typeface="Arial"/>
              <a:cs typeface="Arial"/>
              <a:sym typeface="Arial"/>
            </a:endParaRPr>
          </a:p>
          <a:p>
            <a:pPr marL="0" lvl="0" indent="0" rtl="0">
              <a:spcBef>
                <a:spcPts val="0"/>
              </a:spcBef>
              <a:buNone/>
            </a:pPr>
            <a:endParaRPr sz="2000" b="1" dirty="0">
              <a:ea typeface="Arial"/>
              <a:cs typeface="Arial"/>
              <a:sym typeface="Arial"/>
            </a:endParaRPr>
          </a:p>
          <a:p>
            <a:pPr marL="0" lvl="0" indent="0" rtl="0">
              <a:spcBef>
                <a:spcPts val="0"/>
              </a:spcBef>
              <a:buNone/>
            </a:pPr>
            <a:r>
              <a:rPr lang="en-US" sz="2000" b="1" dirty="0">
                <a:ea typeface="Arial"/>
                <a:cs typeface="Arial"/>
                <a:sym typeface="Arial"/>
              </a:rPr>
              <a:t>Bonus: </a:t>
            </a:r>
            <a:r>
              <a:rPr lang="en-US" sz="2000" dirty="0">
                <a:ea typeface="Arial"/>
                <a:cs typeface="Arial"/>
                <a:sym typeface="Arial"/>
              </a:rPr>
              <a:t>Stand up a NOSQL database and connect to it (Cassandra, MongoDB, </a:t>
            </a:r>
            <a:r>
              <a:rPr lang="en-US" sz="2000" dirty="0" err="1">
                <a:ea typeface="Arial"/>
                <a:cs typeface="Arial"/>
                <a:sym typeface="Arial"/>
              </a:rPr>
              <a:t>etc</a:t>
            </a:r>
            <a:r>
              <a:rPr lang="en-US" sz="2000" dirty="0">
                <a:ea typeface="Arial"/>
                <a:cs typeface="Arial"/>
                <a:sym typeface="Arial"/>
              </a:rPr>
              <a:t>)</a:t>
            </a:r>
          </a:p>
          <a:p>
            <a:pPr marL="0" lvl="0" indent="0" rtl="0">
              <a:spcBef>
                <a:spcPts val="0"/>
              </a:spcBef>
              <a:buNone/>
            </a:pPr>
            <a:endParaRPr sz="1800" b="1" dirty="0">
              <a:latin typeface="Arial"/>
              <a:ea typeface="Arial"/>
              <a:cs typeface="Arial"/>
              <a:sym typeface="Arial"/>
            </a:endParaRPr>
          </a:p>
        </p:txBody>
      </p:sp>
      <p:grpSp>
        <p:nvGrpSpPr>
          <p:cNvPr id="652" name="Shape 652"/>
          <p:cNvGrpSpPr/>
          <p:nvPr/>
        </p:nvGrpSpPr>
        <p:grpSpPr>
          <a:xfrm>
            <a:off x="152400" y="762000"/>
            <a:ext cx="4572000" cy="1066800"/>
            <a:chOff x="457200" y="2971800"/>
            <a:chExt cx="4572000" cy="1066800"/>
          </a:xfrm>
        </p:grpSpPr>
        <p:pic>
          <p:nvPicPr>
            <p:cNvPr id="653" name="Shape 653"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54" name="Shape 654"/>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655" name="Shape 655"/>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656" name="Shape 656"/>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Monitoring</a:t>
            </a:r>
          </a:p>
        </p:txBody>
      </p:sp>
      <p:sp>
        <p:nvSpPr>
          <p:cNvPr id="663" name="Shape 663"/>
          <p:cNvSpPr txBox="1">
            <a:spLocks noGrp="1"/>
          </p:cNvSpPr>
          <p:nvPr>
            <p:ph idx="1"/>
          </p:nvPr>
        </p:nvSpPr>
        <p:spPr>
          <a:xfrm>
            <a:off x="609600" y="2315105"/>
            <a:ext cx="8229600" cy="1037699"/>
          </a:xfrm>
          <a:prstGeom prst="rect">
            <a:avLst/>
          </a:prstGeom>
          <a:noFill/>
          <a:ln>
            <a:noFill/>
          </a:ln>
        </p:spPr>
        <p:txBody>
          <a:bodyPr lIns="91425" tIns="45700" rIns="91425" bIns="45700" anchor="t" anchorCtr="0">
            <a:noAutofit/>
          </a:bodyPr>
          <a:lstStyle/>
          <a:p>
            <a:pPr marL="0" marR="0" lvl="0" indent="-69850" algn="l" rtl="0">
              <a:spcBef>
                <a:spcPts val="0"/>
              </a:spcBef>
              <a:spcAft>
                <a:spcPts val="0"/>
              </a:spcAft>
              <a:buClr>
                <a:schemeClr val="dk1"/>
              </a:buClr>
              <a:buSzPct val="61111"/>
              <a:buFont typeface="Arial"/>
              <a:buNone/>
            </a:pPr>
            <a:endParaRPr sz="1800" dirty="0"/>
          </a:p>
          <a:p>
            <a:pPr marL="0" marR="0" lvl="0" indent="-69850" algn="l" rtl="0">
              <a:spcBef>
                <a:spcPts val="0"/>
              </a:spcBef>
              <a:spcAft>
                <a:spcPts val="0"/>
              </a:spcAft>
              <a:buClr>
                <a:schemeClr val="dk1"/>
              </a:buClr>
              <a:buSzPct val="61111"/>
              <a:buFont typeface="Arial"/>
              <a:buNone/>
            </a:pPr>
            <a:r>
              <a:rPr lang="en-US" sz="1800" dirty="0" err="1"/>
              <a:t>sudo</a:t>
            </a:r>
            <a:r>
              <a:rPr lang="en-US" sz="1800" dirty="0"/>
              <a:t> </a:t>
            </a:r>
            <a:r>
              <a:rPr lang="en-US" sz="1800" dirty="0" err="1"/>
              <a:t>docker</a:t>
            </a:r>
            <a:r>
              <a:rPr lang="en-US" sz="1800" dirty="0"/>
              <a:t> run --volume=/:/</a:t>
            </a:r>
            <a:r>
              <a:rPr lang="en-US" sz="1800" dirty="0" err="1"/>
              <a:t>rootfs:ro</a:t>
            </a:r>
            <a:r>
              <a:rPr lang="en-US" sz="1800" dirty="0"/>
              <a:t> --volume=/</a:t>
            </a:r>
            <a:r>
              <a:rPr lang="en-US" sz="1800" dirty="0" err="1"/>
              <a:t>var</a:t>
            </a:r>
            <a:r>
              <a:rPr lang="en-US" sz="1800" dirty="0"/>
              <a:t>/run:/</a:t>
            </a:r>
            <a:r>
              <a:rPr lang="en-US" sz="1800" dirty="0" err="1"/>
              <a:t>var</a:t>
            </a:r>
            <a:r>
              <a:rPr lang="en-US" sz="1800" dirty="0"/>
              <a:t>/</a:t>
            </a:r>
            <a:r>
              <a:rPr lang="en-US" sz="1800" dirty="0" err="1"/>
              <a:t>run:rw</a:t>
            </a:r>
            <a:r>
              <a:rPr lang="en-US" sz="1800" dirty="0"/>
              <a:t> --volume=/sys:/</a:t>
            </a:r>
            <a:r>
              <a:rPr lang="en-US" sz="1800" dirty="0" err="1"/>
              <a:t>sys:ro</a:t>
            </a:r>
            <a:r>
              <a:rPr lang="en-US" sz="1800" dirty="0"/>
              <a:t> --volume=/</a:t>
            </a:r>
            <a:r>
              <a:rPr lang="en-US" sz="1800" dirty="0" err="1"/>
              <a:t>var</a:t>
            </a:r>
            <a:r>
              <a:rPr lang="en-US" sz="1800" dirty="0"/>
              <a:t>/lib/</a:t>
            </a:r>
            <a:r>
              <a:rPr lang="en-US" sz="1800" dirty="0" err="1"/>
              <a:t>docker</a:t>
            </a:r>
            <a:r>
              <a:rPr lang="en-US" sz="1800" dirty="0"/>
              <a:t>/:/</a:t>
            </a:r>
            <a:r>
              <a:rPr lang="en-US" sz="1800" dirty="0" err="1"/>
              <a:t>var</a:t>
            </a:r>
            <a:r>
              <a:rPr lang="en-US" sz="1800" dirty="0"/>
              <a:t>/lib/</a:t>
            </a:r>
            <a:r>
              <a:rPr lang="en-US" sz="1800" dirty="0" err="1"/>
              <a:t>docker:ro</a:t>
            </a:r>
            <a:r>
              <a:rPr lang="en-US" sz="1800" dirty="0"/>
              <a:t> --publish=8080:8080 --detach=true --name=</a:t>
            </a:r>
            <a:r>
              <a:rPr lang="en-US" sz="1800" dirty="0" err="1"/>
              <a:t>cadvisor</a:t>
            </a:r>
            <a:r>
              <a:rPr lang="en-US" sz="1800" dirty="0"/>
              <a:t> google/</a:t>
            </a:r>
            <a:r>
              <a:rPr lang="en-US" sz="1800" dirty="0" err="1"/>
              <a:t>cadvisor:latest</a:t>
            </a:r>
            <a:endParaRPr lang="en-US" sz="1800" dirty="0"/>
          </a:p>
          <a:p>
            <a:pPr marL="0" marR="0" lvl="0" indent="0" algn="l" rtl="0">
              <a:spcBef>
                <a:spcPts val="0"/>
              </a:spcBef>
              <a:spcAft>
                <a:spcPts val="0"/>
              </a:spcAft>
              <a:buClr>
                <a:schemeClr val="dk1"/>
              </a:buClr>
              <a:buSzPct val="25000"/>
              <a:buFont typeface="Calibri"/>
              <a:buNone/>
            </a:pPr>
            <a:endParaRPr sz="1800" dirty="0"/>
          </a:p>
        </p:txBody>
      </p:sp>
      <p:sp>
        <p:nvSpPr>
          <p:cNvPr id="664" name="Shape 664"/>
          <p:cNvSpPr txBox="1"/>
          <p:nvPr/>
        </p:nvSpPr>
        <p:spPr>
          <a:xfrm>
            <a:off x="609600" y="1295400"/>
            <a:ext cx="4572000"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u="sng" dirty="0">
                <a:solidFill>
                  <a:schemeClr val="hlink"/>
                </a:solidFill>
                <a:latin typeface="+mn-lt"/>
                <a:ea typeface="Arial"/>
                <a:cs typeface="Arial"/>
                <a:sym typeface="Arial"/>
                <a:hlinkClick r:id="rId3"/>
              </a:rPr>
              <a:t>https://github.com/google/cadvisor</a:t>
            </a:r>
            <a:r>
              <a:rPr lang="en-US" sz="1800" b="1" dirty="0">
                <a:solidFill>
                  <a:schemeClr val="dk1"/>
                </a:solidFill>
                <a:latin typeface="+mn-lt"/>
                <a:ea typeface="Arial"/>
                <a:cs typeface="Arial"/>
                <a:sym typeface="Arial"/>
              </a:rPr>
              <a:t> - Monitor the system from inside the Docker container! </a:t>
            </a:r>
          </a:p>
        </p:txBody>
      </p:sp>
      <p:sp>
        <p:nvSpPr>
          <p:cNvPr id="665" name="Shape 665"/>
          <p:cNvSpPr txBox="1"/>
          <p:nvPr/>
        </p:nvSpPr>
        <p:spPr>
          <a:xfrm>
            <a:off x="609600" y="3970907"/>
            <a:ext cx="45720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mn-lt"/>
              </a:rPr>
              <a:t>yourdockerhost</a:t>
            </a:r>
            <a:r>
              <a:rPr lang="en-US" sz="1800" b="1">
                <a:solidFill>
                  <a:schemeClr val="dk1"/>
                </a:solidFill>
                <a:latin typeface="+mn-lt"/>
                <a:sym typeface="Arial"/>
              </a:rPr>
              <a:t>:</a:t>
            </a:r>
            <a:r>
              <a:rPr lang="en-US" sz="1800" b="1">
                <a:solidFill>
                  <a:schemeClr val="dk1"/>
                </a:solidFill>
                <a:latin typeface="+mn-lt"/>
              </a:rPr>
              <a:t>8080</a:t>
            </a:r>
          </a:p>
        </p:txBody>
      </p:sp>
      <p:pic>
        <p:nvPicPr>
          <p:cNvPr id="666" name="Shape 666"/>
          <p:cNvPicPr preferRelativeResize="0"/>
          <p:nvPr/>
        </p:nvPicPr>
        <p:blipFill rotWithShape="1">
          <a:blip r:embed="rId4">
            <a:alphaModFix/>
          </a:blip>
          <a:srcRect/>
          <a:stretch/>
        </p:blipFill>
        <p:spPr>
          <a:xfrm>
            <a:off x="6629400" y="1076730"/>
            <a:ext cx="2057400" cy="903044"/>
          </a:xfrm>
          <a:prstGeom prst="rect">
            <a:avLst/>
          </a:prstGeom>
          <a:noFill/>
          <a:ln>
            <a:noFill/>
          </a:ln>
        </p:spPr>
      </p:pic>
      <p:pic>
        <p:nvPicPr>
          <p:cNvPr id="667" name="Shape 667"/>
          <p:cNvPicPr preferRelativeResize="0"/>
          <p:nvPr/>
        </p:nvPicPr>
        <p:blipFill>
          <a:blip r:embed="rId5">
            <a:alphaModFix/>
          </a:blip>
          <a:stretch>
            <a:fillRect/>
          </a:stretch>
        </p:blipFill>
        <p:spPr>
          <a:xfrm>
            <a:off x="3356264" y="3956897"/>
            <a:ext cx="5578973" cy="221299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dirty="0"/>
              <a:t>Running a Private </a:t>
            </a:r>
            <a:r>
              <a:rPr lang="en-US" sz="3600" b="1" i="0" u="none" strike="noStrike" cap="none" dirty="0">
                <a:latin typeface="Calibri"/>
                <a:ea typeface="Calibri"/>
                <a:cs typeface="Calibri"/>
                <a:sym typeface="Calibri"/>
              </a:rPr>
              <a:t>Docker Registry</a:t>
            </a:r>
          </a:p>
        </p:txBody>
      </p:sp>
      <p:pic>
        <p:nvPicPr>
          <p:cNvPr id="673" name="Shape 673"/>
          <p:cNvPicPr preferRelativeResize="0">
            <a:picLocks noGrp="1"/>
          </p:cNvPicPr>
          <p:nvPr>
            <p:ph idx="1"/>
          </p:nvPr>
        </p:nvPicPr>
        <p:blipFill rotWithShape="1">
          <a:blip r:embed="rId3">
            <a:alphaModFix/>
          </a:blip>
          <a:srcRect/>
          <a:stretch/>
        </p:blipFill>
        <p:spPr>
          <a:xfrm>
            <a:off x="990601" y="2114550"/>
            <a:ext cx="7391399" cy="2171700"/>
          </a:xfrm>
          <a:prstGeom prst="rect">
            <a:avLst/>
          </a:prstGeom>
          <a:noFill/>
          <a:ln>
            <a:noFill/>
          </a:ln>
        </p:spPr>
      </p:pic>
      <p:sp>
        <p:nvSpPr>
          <p:cNvPr id="674" name="Shape 674"/>
          <p:cNvSpPr txBox="1"/>
          <p:nvPr/>
        </p:nvSpPr>
        <p:spPr>
          <a:xfrm>
            <a:off x="876300" y="1447800"/>
            <a:ext cx="6972300" cy="646331"/>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accent3"/>
              </a:buClr>
              <a:buSzPct val="100000"/>
              <a:buFont typeface="Wingdings" panose="05000000000000000000" pitchFamily="2" charset="2"/>
              <a:buChar char="§"/>
            </a:pPr>
            <a:r>
              <a:rPr lang="en-US" sz="2000" dirty="0" err="1">
                <a:solidFill>
                  <a:schemeClr val="dk1"/>
                </a:solidFill>
                <a:latin typeface="Arial"/>
                <a:ea typeface="Arial"/>
                <a:cs typeface="Arial"/>
                <a:sym typeface="Arial"/>
              </a:rPr>
              <a:t>docker</a:t>
            </a:r>
            <a:r>
              <a:rPr lang="en-US" sz="2000" dirty="0">
                <a:solidFill>
                  <a:schemeClr val="dk1"/>
                </a:solidFill>
                <a:latin typeface="Arial"/>
                <a:ea typeface="Arial"/>
                <a:cs typeface="Arial"/>
                <a:sym typeface="Arial"/>
              </a:rPr>
              <a:t> run -d -p5000:5000 registry </a:t>
            </a:r>
          </a:p>
          <a:p>
            <a:pPr marL="285750" marR="0" lvl="0" indent="-285750" algn="l" rtl="0">
              <a:spcBef>
                <a:spcPts val="0"/>
              </a:spcBef>
              <a:spcAft>
                <a:spcPts val="0"/>
              </a:spcAft>
              <a:buClr>
                <a:schemeClr val="accent3"/>
              </a:buClr>
              <a:buFont typeface="Wingdings" panose="05000000000000000000" pitchFamily="2" charset="2"/>
              <a:buChar char="§"/>
            </a:pPr>
            <a:endParaRPr sz="2000" dirty="0">
              <a:solidFill>
                <a:schemeClr val="dk1"/>
              </a:solidFill>
              <a:latin typeface="Arial"/>
              <a:ea typeface="Arial"/>
              <a:cs typeface="Arial"/>
              <a:sym typeface="Arial"/>
            </a:endParaRPr>
          </a:p>
        </p:txBody>
      </p:sp>
      <p:sp>
        <p:nvSpPr>
          <p:cNvPr id="675" name="Shape 675"/>
          <p:cNvSpPr/>
          <p:nvPr/>
        </p:nvSpPr>
        <p:spPr>
          <a:xfrm>
            <a:off x="4495800" y="5051439"/>
            <a:ext cx="2971799" cy="892161"/>
          </a:xfrm>
          <a:prstGeom prst="rect">
            <a:avLst/>
          </a:prstGeom>
          <a:solidFill>
            <a:schemeClr val="bg1"/>
          </a:solidFill>
          <a:ln w="254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6" name="Shape 676"/>
          <p:cNvSpPr/>
          <p:nvPr/>
        </p:nvSpPr>
        <p:spPr>
          <a:xfrm rot="10800000">
            <a:off x="5303802" y="4345517"/>
            <a:ext cx="223803" cy="610375"/>
          </a:xfrm>
          <a:prstGeom prst="downArrow">
            <a:avLst>
              <a:gd name="adj1" fmla="val 50000"/>
              <a:gd name="adj2" fmla="val 50000"/>
            </a:avLst>
          </a:prstGeom>
          <a:solidFill>
            <a:schemeClr val="accent3"/>
          </a:solidFill>
          <a:ln w="254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7" name="Shape 677"/>
          <p:cNvSpPr txBox="1"/>
          <p:nvPr/>
        </p:nvSpPr>
        <p:spPr>
          <a:xfrm>
            <a:off x="4889500" y="5131153"/>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Push/Pull enabled from private registry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Registry</a:t>
            </a:r>
          </a:p>
        </p:txBody>
      </p:sp>
      <p:sp>
        <p:nvSpPr>
          <p:cNvPr id="683" name="Shape 683"/>
          <p:cNvSpPr txBox="1">
            <a:spLocks noGrp="1"/>
          </p:cNvSpPr>
          <p:nvPr>
            <p:ph idx="1"/>
          </p:nvPr>
        </p:nvSpPr>
        <p:spPr>
          <a:prstGeom prst="rect">
            <a:avLst/>
          </a:prstGeom>
          <a:noFill/>
          <a:ln>
            <a:noFill/>
          </a:ln>
        </p:spPr>
        <p:txBody>
          <a:bodyPr lIns="91425" tIns="45700" rIns="91425" bIns="45700" anchor="t" anchorCtr="0">
            <a:noAutofit/>
          </a:bodyPr>
          <a:lstStyle/>
          <a:p>
            <a:pPr marR="0" lvl="0" algn="l" rtl="0">
              <a:spcBef>
                <a:spcPts val="0"/>
              </a:spcBef>
              <a:spcAft>
                <a:spcPts val="0"/>
              </a:spcAft>
              <a:buSzPct val="100000"/>
            </a:pPr>
            <a:r>
              <a:rPr lang="en-US" sz="2800" i="0" u="none" strike="noStrike" cap="none" dirty="0">
                <a:solidFill>
                  <a:schemeClr val="dk1"/>
                </a:solidFill>
                <a:latin typeface="Calibri"/>
                <a:ea typeface="Calibri"/>
                <a:cs typeface="Calibri"/>
                <a:sym typeface="Calibri"/>
              </a:rPr>
              <a:t>Push a local image to a local registry</a:t>
            </a:r>
          </a:p>
          <a:p>
            <a:pPr marR="0" lvl="1" algn="l" rtl="0">
              <a:spcBef>
                <a:spcPts val="560"/>
              </a:spcBef>
              <a:spcAft>
                <a:spcPts val="0"/>
              </a:spcAft>
              <a:buSzPct val="100000"/>
              <a:buFont typeface="Wingdings" panose="05000000000000000000" pitchFamily="2" charset="2"/>
              <a:buChar char="Ø"/>
            </a:pPr>
            <a:r>
              <a:rPr lang="en-US" sz="2000" i="0" u="none" strike="noStrike" cap="none" dirty="0">
                <a:solidFill>
                  <a:schemeClr val="dk1"/>
                </a:solidFill>
                <a:latin typeface="Calibri"/>
                <a:ea typeface="Calibri"/>
                <a:cs typeface="Calibri"/>
                <a:sym typeface="Calibri"/>
              </a:rPr>
              <a:t>Docker push localhost:5000/&lt;id&gt;</a:t>
            </a:r>
          </a:p>
          <a:p>
            <a:pPr marR="0" lvl="1" algn="l" rtl="0">
              <a:spcBef>
                <a:spcPts val="320"/>
              </a:spcBef>
              <a:spcAft>
                <a:spcPts val="0"/>
              </a:spcAft>
              <a:buSzPct val="100000"/>
              <a:buFont typeface="Wingdings" panose="05000000000000000000" pitchFamily="2" charset="2"/>
              <a:buChar char="Ø"/>
            </a:pPr>
            <a:r>
              <a:rPr lang="en-US" sz="2000" i="0" u="none" strike="noStrike" cap="none" dirty="0">
                <a:solidFill>
                  <a:schemeClr val="dk1"/>
                </a:solidFill>
                <a:latin typeface="Calibri"/>
                <a:ea typeface="Calibri"/>
                <a:cs typeface="Calibri"/>
                <a:sym typeface="Calibri"/>
              </a:rPr>
              <a:t>https://github.com/docker/docker.github.io/blob/master/registry/deploying.md</a:t>
            </a:r>
          </a:p>
        </p:txBody>
      </p:sp>
      <p:pic>
        <p:nvPicPr>
          <p:cNvPr id="684" name="Shape 684"/>
          <p:cNvPicPr preferRelativeResize="0"/>
          <p:nvPr/>
        </p:nvPicPr>
        <p:blipFill rotWithShape="1">
          <a:blip r:embed="rId3">
            <a:alphaModFix/>
          </a:blip>
          <a:srcRect r="2500"/>
          <a:stretch/>
        </p:blipFill>
        <p:spPr>
          <a:xfrm>
            <a:off x="228600" y="3490843"/>
            <a:ext cx="8915400" cy="153835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Docker Registry</a:t>
            </a:r>
          </a:p>
        </p:txBody>
      </p:sp>
      <p:sp>
        <p:nvSpPr>
          <p:cNvPr id="690" name="Shape 690"/>
          <p:cNvSpPr txBox="1">
            <a:spLocks noGrp="1"/>
          </p:cNvSpPr>
          <p:nvPr>
            <p:ph idx="1"/>
          </p:nvPr>
        </p:nvSpPr>
        <p:spPr>
          <a:xfrm>
            <a:off x="609600" y="1477962"/>
            <a:ext cx="8229600" cy="1002241"/>
          </a:xfrm>
          <a:prstGeom prst="rect">
            <a:avLst/>
          </a:prstGeom>
          <a:noFill/>
          <a:ln>
            <a:noFill/>
          </a:ln>
        </p:spPr>
        <p:txBody>
          <a:bodyPr lIns="91425" tIns="45700" rIns="91425" bIns="45700" anchor="t" anchorCtr="0">
            <a:noAutofit/>
          </a:bodyPr>
          <a:lstStyle/>
          <a:p>
            <a:pPr marR="0" lvl="0" algn="l" rtl="0">
              <a:spcBef>
                <a:spcPts val="0"/>
              </a:spcBef>
              <a:spcAft>
                <a:spcPts val="0"/>
              </a:spcAft>
              <a:buSzPct val="100000"/>
            </a:pPr>
            <a:r>
              <a:rPr lang="en-US" sz="2800" i="0" u="none" strike="noStrike" cap="none" dirty="0">
                <a:solidFill>
                  <a:schemeClr val="dk1"/>
                </a:solidFill>
                <a:latin typeface="Calibri"/>
                <a:ea typeface="Calibri"/>
                <a:cs typeface="Calibri"/>
                <a:sym typeface="Calibri"/>
              </a:rPr>
              <a:t>Search Registry</a:t>
            </a:r>
          </a:p>
          <a:p>
            <a:pPr marR="0" lvl="1" algn="l" rtl="0">
              <a:spcBef>
                <a:spcPts val="360"/>
              </a:spcBef>
              <a:spcAft>
                <a:spcPts val="0"/>
              </a:spcAft>
              <a:buSzPct val="100000"/>
              <a:buFont typeface="Wingdings" panose="05000000000000000000" pitchFamily="2" charset="2"/>
              <a:buChar char="Ø"/>
            </a:pPr>
            <a:r>
              <a:rPr lang="en-US" sz="2000" i="0" u="none" strike="noStrike" cap="none" dirty="0">
                <a:solidFill>
                  <a:schemeClr val="dk1"/>
                </a:solidFill>
                <a:latin typeface="Calibri"/>
                <a:ea typeface="Calibri"/>
                <a:cs typeface="Calibri"/>
                <a:sym typeface="Calibri"/>
              </a:rPr>
              <a:t>https://docs.docker.com/registry/spec/api/#listing-repositories</a:t>
            </a:r>
          </a:p>
        </p:txBody>
      </p:sp>
      <p:pic>
        <p:nvPicPr>
          <p:cNvPr id="691" name="Shape 691"/>
          <p:cNvPicPr preferRelativeResize="0"/>
          <p:nvPr/>
        </p:nvPicPr>
        <p:blipFill rotWithShape="1">
          <a:blip r:embed="rId3">
            <a:alphaModFix/>
          </a:blip>
          <a:srcRect/>
          <a:stretch/>
        </p:blipFill>
        <p:spPr>
          <a:xfrm>
            <a:off x="609600" y="2743200"/>
            <a:ext cx="7365999" cy="444500"/>
          </a:xfrm>
          <a:prstGeom prst="rect">
            <a:avLst/>
          </a:prstGeom>
          <a:noFill/>
          <a:ln>
            <a:noFill/>
          </a:ln>
        </p:spPr>
      </p:pic>
      <p:pic>
        <p:nvPicPr>
          <p:cNvPr id="692" name="Shape 692"/>
          <p:cNvPicPr preferRelativeResize="0"/>
          <p:nvPr/>
        </p:nvPicPr>
        <p:blipFill rotWithShape="1">
          <a:blip r:embed="rId4">
            <a:alphaModFix/>
          </a:blip>
          <a:srcRect/>
          <a:stretch/>
        </p:blipFill>
        <p:spPr>
          <a:xfrm>
            <a:off x="647700" y="4924426"/>
            <a:ext cx="8153399" cy="508000"/>
          </a:xfrm>
          <a:prstGeom prst="rect">
            <a:avLst/>
          </a:prstGeom>
          <a:noFill/>
          <a:ln>
            <a:noFill/>
          </a:ln>
        </p:spPr>
      </p:pic>
      <p:sp>
        <p:nvSpPr>
          <p:cNvPr id="693" name="Shape 693"/>
          <p:cNvSpPr txBox="1"/>
          <p:nvPr/>
        </p:nvSpPr>
        <p:spPr>
          <a:xfrm>
            <a:off x="571500" y="3655748"/>
            <a:ext cx="8229600" cy="1002241"/>
          </a:xfrm>
          <a:prstGeom prst="rect">
            <a:avLst/>
          </a:prstGeom>
          <a:noFill/>
          <a:ln>
            <a:noFill/>
          </a:ln>
        </p:spPr>
        <p:txBody>
          <a:bodyPr lIns="91425" tIns="45700" rIns="91425" bIns="45700" anchor="t" anchorCtr="0">
            <a:noAutofit/>
          </a:bodyPr>
          <a:lstStyle/>
          <a:p>
            <a:pPr marL="457200" marR="0" lvl="0" indent="-457200" algn="l" rtl="0">
              <a:spcBef>
                <a:spcPts val="0"/>
              </a:spcBef>
              <a:spcAft>
                <a:spcPts val="0"/>
              </a:spcAft>
              <a:buClr>
                <a:schemeClr val="accent3"/>
              </a:buClr>
              <a:buSzPct val="100000"/>
              <a:buFont typeface="Wingdings" panose="05000000000000000000" pitchFamily="2" charset="2"/>
              <a:buChar char="§"/>
            </a:pPr>
            <a:r>
              <a:rPr lang="en-US" sz="2800" b="1" i="0" dirty="0">
                <a:solidFill>
                  <a:schemeClr val="dk1"/>
                </a:solidFill>
                <a:latin typeface="Calibri"/>
                <a:ea typeface="Calibri"/>
                <a:cs typeface="Calibri"/>
                <a:sym typeface="Calibri"/>
              </a:rPr>
              <a:t>List Image Tags</a:t>
            </a:r>
          </a:p>
          <a:p>
            <a:pPr marL="742950" marR="0" lvl="1" indent="-285750" algn="l" rtl="0">
              <a:spcBef>
                <a:spcPts val="360"/>
              </a:spcBef>
              <a:spcAft>
                <a:spcPts val="0"/>
              </a:spcAft>
              <a:buClr>
                <a:schemeClr val="accent3"/>
              </a:buClr>
              <a:buSzPct val="100000"/>
              <a:buFont typeface="Wingdings" panose="05000000000000000000" pitchFamily="2" charset="2"/>
              <a:buChar char="Ø"/>
            </a:pPr>
            <a:r>
              <a:rPr lang="en-US" sz="2000" b="1" i="0" u="none" strike="noStrike" cap="none" dirty="0">
                <a:solidFill>
                  <a:schemeClr val="dk1"/>
                </a:solidFill>
                <a:latin typeface="Calibri"/>
                <a:ea typeface="Calibri"/>
                <a:cs typeface="Calibri"/>
                <a:sym typeface="Calibri"/>
              </a:rPr>
              <a:t>https://docs.docker.com/registry/spec/api/#listing-image-tags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Volumes</a:t>
            </a:r>
          </a:p>
        </p:txBody>
      </p:sp>
      <p:sp>
        <p:nvSpPr>
          <p:cNvPr id="7" name="Text Placeholder 6"/>
          <p:cNvSpPr>
            <a:spLocks noGrp="1"/>
          </p:cNvSpPr>
          <p:nvPr>
            <p:ph type="body" idx="1"/>
          </p:nvPr>
        </p:nvSpPr>
        <p:spPr/>
        <p:txBody>
          <a:bodyPr>
            <a:normAutofit/>
          </a:bodyPr>
          <a:lstStyle/>
          <a:p>
            <a:r>
              <a:rPr lang="en-US" dirty="0"/>
              <a:t>Part 4</a:t>
            </a:r>
          </a:p>
          <a:p>
            <a:endParaRPr lang="en-US" dirty="0"/>
          </a:p>
          <a:p>
            <a:endParaRPr lang="en-US" dirty="0"/>
          </a:p>
        </p:txBody>
      </p:sp>
    </p:spTree>
    <p:extLst>
      <p:ext uri="{BB962C8B-B14F-4D97-AF65-F5344CB8AC3E}">
        <p14:creationId xmlns:p14="http://schemas.microsoft.com/office/powerpoint/2010/main" val="2176569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Data </a:t>
            </a:r>
            <a:r>
              <a:rPr lang="en-US" dirty="0">
                <a:latin typeface="Calibri"/>
                <a:ea typeface="Calibri"/>
                <a:cs typeface="Calibri"/>
                <a:sym typeface="Calibri"/>
              </a:rPr>
              <a:t>V</a:t>
            </a:r>
            <a:r>
              <a:rPr lang="en-US" sz="3600" b="1" i="0" u="none" strike="noStrike" cap="none" dirty="0">
                <a:latin typeface="Calibri"/>
                <a:ea typeface="Calibri"/>
                <a:cs typeface="Calibri"/>
                <a:sym typeface="Calibri"/>
              </a:rPr>
              <a:t>olumes</a:t>
            </a:r>
          </a:p>
        </p:txBody>
      </p:sp>
      <p:sp>
        <p:nvSpPr>
          <p:cNvPr id="707" name="Shape 707"/>
          <p:cNvSpPr txBox="1">
            <a:spLocks noGrp="1"/>
          </p:cNvSpPr>
          <p:nvPr>
            <p:ph idx="1"/>
          </p:nvPr>
        </p:nvSpPr>
        <p:spPr>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i="0" u="none" strike="noStrike" cap="none" dirty="0">
                <a:solidFill>
                  <a:schemeClr val="dk1"/>
                </a:solidFill>
                <a:latin typeface="Calibri"/>
                <a:ea typeface="Calibri"/>
                <a:cs typeface="Calibri"/>
                <a:sym typeface="Calibri"/>
              </a:rPr>
              <a:t>A </a:t>
            </a:r>
            <a:r>
              <a:rPr lang="en-US" sz="1600" i="1" u="none" strike="noStrike" cap="none" dirty="0">
                <a:solidFill>
                  <a:schemeClr val="dk1"/>
                </a:solidFill>
                <a:latin typeface="Calibri"/>
                <a:ea typeface="Calibri"/>
                <a:cs typeface="Calibri"/>
                <a:sym typeface="Calibri"/>
              </a:rPr>
              <a:t>data volume</a:t>
            </a:r>
            <a:r>
              <a:rPr lang="en-US" sz="1600" i="0" u="none" strike="noStrike" cap="none" dirty="0">
                <a:solidFill>
                  <a:schemeClr val="dk1"/>
                </a:solidFill>
                <a:latin typeface="Calibri"/>
                <a:ea typeface="Calibri"/>
                <a:cs typeface="Calibri"/>
                <a:sym typeface="Calibri"/>
              </a:rPr>
              <a:t> is a specially-designated directory within one or more containers that bypasses the </a:t>
            </a:r>
            <a:r>
              <a:rPr lang="en-US" sz="1600" i="1" u="sng" strike="noStrike" cap="none" dirty="0">
                <a:solidFill>
                  <a:schemeClr val="hlink"/>
                </a:solidFill>
                <a:latin typeface="Calibri"/>
                <a:ea typeface="Calibri"/>
                <a:cs typeface="Calibri"/>
                <a:sym typeface="Calibri"/>
                <a:hlinkClick r:id="rId3"/>
              </a:rPr>
              <a:t>Union File System</a:t>
            </a:r>
            <a:r>
              <a:rPr lang="en-US" sz="1600" i="0" u="none" strike="noStrike" cap="none" dirty="0">
                <a:solidFill>
                  <a:schemeClr val="dk1"/>
                </a:solidFill>
                <a:latin typeface="Calibri"/>
                <a:ea typeface="Calibri"/>
                <a:cs typeface="Calibri"/>
                <a:sym typeface="Calibri"/>
              </a:rPr>
              <a:t>. Data volumes provide several useful features for persistent or shared data:</a:t>
            </a:r>
          </a:p>
          <a:p>
            <a:pPr marL="0" marR="0" lvl="0" indent="0" algn="l" rtl="0">
              <a:spcBef>
                <a:spcPts val="320"/>
              </a:spcBef>
              <a:spcAft>
                <a:spcPts val="0"/>
              </a:spcAft>
              <a:buClr>
                <a:schemeClr val="dk1"/>
              </a:buClr>
              <a:buSzPct val="25000"/>
              <a:buFont typeface="Calibri"/>
              <a:buNone/>
            </a:pPr>
            <a:endParaRPr sz="1600" i="0" u="none" strike="noStrike" cap="none" dirty="0">
              <a:solidFill>
                <a:schemeClr val="dk1"/>
              </a:solidFill>
              <a:latin typeface="Calibri"/>
              <a:ea typeface="Calibri"/>
              <a:cs typeface="Calibri"/>
              <a:sym typeface="Calibri"/>
            </a:endParaRP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Volumes are initialized when a container is created. If the container’s base image contains data at the specified mount point, that existing data is copied into the new volume upon volume initialization. (Note that this does not apply when </a:t>
            </a:r>
            <a:r>
              <a:rPr lang="en-US" sz="1600" i="0" u="sng" strike="noStrike" cap="none" dirty="0">
                <a:solidFill>
                  <a:schemeClr val="hlink"/>
                </a:solidFill>
                <a:latin typeface="Calibri"/>
                <a:ea typeface="Calibri"/>
                <a:cs typeface="Calibri"/>
                <a:sym typeface="Calibri"/>
                <a:hlinkClick r:id="rId4"/>
              </a:rPr>
              <a:t>mounting a host directory</a:t>
            </a:r>
            <a:r>
              <a:rPr lang="en-US" sz="1600" i="0" u="none" strike="noStrike" cap="none" dirty="0">
                <a:solidFill>
                  <a:schemeClr val="dk1"/>
                </a:solidFill>
                <a:latin typeface="Calibri"/>
                <a:ea typeface="Calibri"/>
                <a:cs typeface="Calibri"/>
                <a:sym typeface="Calibri"/>
              </a:rPr>
              <a:t>.)</a:t>
            </a: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Data volumes can be shared and reused among containers.</a:t>
            </a: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Changes to a data volume are made directly.</a:t>
            </a: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Changes to a data volume will not be included when you update an image.</a:t>
            </a:r>
          </a:p>
          <a:p>
            <a:pPr marR="0" lvl="0" algn="l" rtl="0">
              <a:spcBef>
                <a:spcPts val="320"/>
              </a:spcBef>
              <a:spcAft>
                <a:spcPts val="0"/>
              </a:spcAft>
              <a:buSzPct val="100000"/>
            </a:pPr>
            <a:r>
              <a:rPr lang="en-US" sz="1600" i="0" u="none" strike="noStrike" cap="none" dirty="0">
                <a:solidFill>
                  <a:schemeClr val="dk1"/>
                </a:solidFill>
                <a:latin typeface="Calibri"/>
                <a:ea typeface="Calibri"/>
                <a:cs typeface="Calibri"/>
                <a:sym typeface="Calibri"/>
              </a:rPr>
              <a:t>Data volumes persist even if the container itself is deleted.</a:t>
            </a:r>
          </a:p>
          <a:p>
            <a:pPr marL="342900" marR="0" lvl="0" indent="-342900" algn="l" rtl="0">
              <a:spcBef>
                <a:spcPts val="320"/>
              </a:spcBef>
              <a:spcAft>
                <a:spcPts val="0"/>
              </a:spcAft>
              <a:buClr>
                <a:schemeClr val="dk1"/>
              </a:buClr>
              <a:buSzPct val="100000"/>
              <a:buFont typeface="Calibri"/>
              <a:buNone/>
            </a:pPr>
            <a:endParaRPr sz="160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r>
              <a:rPr lang="en-US" sz="1600" i="0" u="none" strike="noStrike" cap="none" dirty="0">
                <a:solidFill>
                  <a:schemeClr val="dk1"/>
                </a:solidFill>
                <a:latin typeface="Calibri"/>
                <a:ea typeface="Calibri"/>
                <a:cs typeface="Calibri"/>
                <a:sym typeface="Calibri"/>
              </a:rPr>
              <a:t>Data volumes are designed to persist data, independent of the container’s lifecycle. Docker therefore </a:t>
            </a:r>
            <a:r>
              <a:rPr lang="en-US" sz="1600" i="1" u="none" strike="noStrike" cap="none" dirty="0">
                <a:solidFill>
                  <a:schemeClr val="dk1"/>
                </a:solidFill>
                <a:latin typeface="Calibri"/>
                <a:ea typeface="Calibri"/>
                <a:cs typeface="Calibri"/>
                <a:sym typeface="Calibri"/>
              </a:rPr>
              <a:t>never</a:t>
            </a:r>
            <a:r>
              <a:rPr lang="en-US" sz="1600" i="0" u="none" strike="noStrike" cap="none" dirty="0">
                <a:solidFill>
                  <a:schemeClr val="dk1"/>
                </a:solidFill>
                <a:latin typeface="Calibri"/>
                <a:ea typeface="Calibri"/>
                <a:cs typeface="Calibri"/>
                <a:sym typeface="Calibri"/>
              </a:rPr>
              <a:t> automatically deletes volumes when you remove a container, nor will it “garbage collect” volumes that are no longer referenced by a container.</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Adding a Data </a:t>
            </a:r>
            <a:r>
              <a:rPr lang="en-US" dirty="0">
                <a:latin typeface="Calibri"/>
                <a:ea typeface="Calibri"/>
                <a:cs typeface="Calibri"/>
                <a:sym typeface="Calibri"/>
              </a:rPr>
              <a:t>V</a:t>
            </a:r>
            <a:r>
              <a:rPr lang="en-US" sz="3600" b="1" i="0" u="none" strike="noStrike" cap="none" dirty="0">
                <a:latin typeface="Calibri"/>
                <a:ea typeface="Calibri"/>
                <a:cs typeface="Calibri"/>
                <a:sym typeface="Calibri"/>
              </a:rPr>
              <a:t>olume</a:t>
            </a:r>
          </a:p>
        </p:txBody>
      </p:sp>
      <p:sp>
        <p:nvSpPr>
          <p:cNvPr id="713" name="Shape 713"/>
          <p:cNvSpPr txBox="1">
            <a:spLocks noGrp="1"/>
          </p:cNvSpPr>
          <p:nvPr>
            <p:ph idx="1"/>
          </p:nvPr>
        </p:nvSpPr>
        <p:spPr>
          <a:xfrm>
            <a:off x="457200" y="1477962"/>
            <a:ext cx="3962399" cy="4525961"/>
          </a:xfrm>
          <a:prstGeom prst="rect">
            <a:avLst/>
          </a:prstGeom>
          <a:noFill/>
          <a:ln>
            <a:noFill/>
          </a:ln>
        </p:spPr>
        <p:txBody>
          <a:bodyPr lIns="91425" tIns="45700" rIns="91425" bIns="45700" anchor="t" anchorCtr="0">
            <a:noAutofit/>
          </a:bodyPr>
          <a:lstStyle/>
          <a:p>
            <a:pPr marR="0" lvl="0" algn="l" rtl="0">
              <a:spcBef>
                <a:spcPts val="0"/>
              </a:spcBef>
              <a:spcAft>
                <a:spcPts val="0"/>
              </a:spcAft>
              <a:buSzPct val="100000"/>
            </a:pPr>
            <a:r>
              <a:rPr lang="en-US" sz="1800" i="0" u="none" strike="noStrike" cap="none" dirty="0">
                <a:solidFill>
                  <a:schemeClr val="dk1"/>
                </a:solidFill>
                <a:latin typeface="Calibri"/>
                <a:ea typeface="Calibri"/>
                <a:cs typeface="Calibri"/>
                <a:sym typeface="Calibri"/>
              </a:rPr>
              <a:t>You can add a data volume to a container using the -v flag with the </a:t>
            </a:r>
            <a:r>
              <a:rPr lang="en-US" sz="1800" i="0" u="none" strike="noStrike" cap="none" dirty="0" err="1">
                <a:solidFill>
                  <a:schemeClr val="dk1"/>
                </a:solidFill>
                <a:latin typeface="Calibri"/>
                <a:ea typeface="Calibri"/>
                <a:cs typeface="Calibri"/>
                <a:sym typeface="Calibri"/>
              </a:rPr>
              <a:t>docker</a:t>
            </a:r>
            <a:r>
              <a:rPr lang="en-US" sz="1800" i="0" u="none" strike="noStrike" cap="none" dirty="0">
                <a:solidFill>
                  <a:schemeClr val="dk1"/>
                </a:solidFill>
                <a:latin typeface="Calibri"/>
                <a:ea typeface="Calibri"/>
                <a:cs typeface="Calibri"/>
                <a:sym typeface="Calibri"/>
              </a:rPr>
              <a:t> create and </a:t>
            </a:r>
            <a:r>
              <a:rPr lang="en-US" sz="1800" i="0" u="none" strike="noStrike" cap="none" dirty="0" err="1">
                <a:solidFill>
                  <a:schemeClr val="dk1"/>
                </a:solidFill>
                <a:latin typeface="Calibri"/>
                <a:ea typeface="Calibri"/>
                <a:cs typeface="Calibri"/>
                <a:sym typeface="Calibri"/>
              </a:rPr>
              <a:t>docker</a:t>
            </a:r>
            <a:r>
              <a:rPr lang="en-US" sz="1800" i="0" u="none" strike="noStrike" cap="none" dirty="0">
                <a:solidFill>
                  <a:schemeClr val="dk1"/>
                </a:solidFill>
                <a:latin typeface="Calibri"/>
                <a:ea typeface="Calibri"/>
                <a:cs typeface="Calibri"/>
                <a:sym typeface="Calibri"/>
              </a:rPr>
              <a:t> run command. You can use the -v multiple times to mount multiple data volumes. Now, mount a single volume in your web application container.</a:t>
            </a:r>
          </a:p>
          <a:p>
            <a:pPr marL="342900" marR="0" lvl="0" indent="-342900" algn="l" rtl="0">
              <a:spcBef>
                <a:spcPts val="320"/>
              </a:spcBef>
              <a:spcAft>
                <a:spcPts val="0"/>
              </a:spcAft>
              <a:buClr>
                <a:schemeClr val="dk1"/>
              </a:buClr>
              <a:buSzPct val="100000"/>
              <a:buFont typeface="Calibri"/>
              <a:buNone/>
            </a:pPr>
            <a:endParaRPr sz="1600" i="0" u="none" strike="noStrike" cap="none" dirty="0">
              <a:solidFill>
                <a:schemeClr val="dk1"/>
              </a:solidFill>
              <a:latin typeface="Calibri"/>
              <a:ea typeface="Calibri"/>
              <a:cs typeface="Calibri"/>
              <a:sym typeface="Calibri"/>
            </a:endParaRPr>
          </a:p>
          <a:p>
            <a:pPr marR="0" lvl="1" algn="l" rtl="0">
              <a:spcBef>
                <a:spcPts val="320"/>
              </a:spcBef>
              <a:spcAft>
                <a:spcPts val="0"/>
              </a:spcAft>
              <a:buSzPct val="100000"/>
              <a:buFont typeface="Wingdings" panose="05000000000000000000" pitchFamily="2" charset="2"/>
              <a:buChar char="Ø"/>
            </a:pPr>
            <a:r>
              <a:rPr lang="en-US" sz="1600" i="0" u="none" strike="noStrike" cap="none" dirty="0" err="1">
                <a:solidFill>
                  <a:schemeClr val="dk1"/>
                </a:solidFill>
                <a:latin typeface="Calibri"/>
                <a:ea typeface="Calibri"/>
                <a:cs typeface="Calibri"/>
                <a:sym typeface="Calibri"/>
              </a:rPr>
              <a:t>docker</a:t>
            </a:r>
            <a:r>
              <a:rPr lang="en-US" sz="1600" i="0" u="none" strike="noStrike" cap="none" dirty="0">
                <a:solidFill>
                  <a:schemeClr val="dk1"/>
                </a:solidFill>
                <a:latin typeface="Calibri"/>
                <a:ea typeface="Calibri"/>
                <a:cs typeface="Calibri"/>
                <a:sym typeface="Calibri"/>
              </a:rPr>
              <a:t> run -d -P --name web -v /</a:t>
            </a:r>
            <a:r>
              <a:rPr lang="en-US" sz="1600" i="0" u="none" strike="noStrike" cap="none" dirty="0" err="1">
                <a:solidFill>
                  <a:schemeClr val="dk1"/>
                </a:solidFill>
                <a:latin typeface="Calibri"/>
                <a:ea typeface="Calibri"/>
                <a:cs typeface="Calibri"/>
                <a:sym typeface="Calibri"/>
              </a:rPr>
              <a:t>webapp</a:t>
            </a:r>
            <a:r>
              <a:rPr lang="en-US" sz="1600" i="0" u="none" strike="noStrike" cap="none" dirty="0">
                <a:solidFill>
                  <a:schemeClr val="dk1"/>
                </a:solidFill>
                <a:latin typeface="Calibri"/>
                <a:ea typeface="Calibri"/>
                <a:cs typeface="Calibri"/>
                <a:sym typeface="Calibri"/>
              </a:rPr>
              <a:t> training/</a:t>
            </a:r>
            <a:r>
              <a:rPr lang="en-US" sz="1600" i="0" u="none" strike="noStrike" cap="none" dirty="0" err="1">
                <a:solidFill>
                  <a:schemeClr val="dk1"/>
                </a:solidFill>
                <a:latin typeface="Calibri"/>
                <a:ea typeface="Calibri"/>
                <a:cs typeface="Calibri"/>
                <a:sym typeface="Calibri"/>
              </a:rPr>
              <a:t>webapp</a:t>
            </a:r>
            <a:r>
              <a:rPr lang="en-US" sz="1600" i="0" u="none" strike="noStrike" cap="none" dirty="0">
                <a:solidFill>
                  <a:schemeClr val="dk1"/>
                </a:solidFill>
                <a:latin typeface="Calibri"/>
                <a:ea typeface="Calibri"/>
                <a:cs typeface="Calibri"/>
                <a:sym typeface="Calibri"/>
              </a:rPr>
              <a:t> python app.py</a:t>
            </a:r>
          </a:p>
          <a:p>
            <a:pPr marL="0" marR="0" lvl="0" indent="0" algn="l" rtl="0">
              <a:spcBef>
                <a:spcPts val="320"/>
              </a:spcBef>
              <a:spcAft>
                <a:spcPts val="0"/>
              </a:spcAft>
              <a:buClr>
                <a:schemeClr val="dk1"/>
              </a:buClr>
              <a:buSzPct val="25000"/>
              <a:buFont typeface="Calibri"/>
              <a:buNone/>
            </a:pPr>
            <a:endParaRPr sz="1600" i="0" u="none" strike="noStrike" cap="none" dirty="0">
              <a:solidFill>
                <a:schemeClr val="dk1"/>
              </a:solidFill>
              <a:latin typeface="Calibri"/>
              <a:ea typeface="Calibri"/>
              <a:cs typeface="Calibri"/>
              <a:sym typeface="Calibri"/>
            </a:endParaRPr>
          </a:p>
          <a:p>
            <a:pPr marR="0" lvl="0" algn="l" rtl="0">
              <a:spcBef>
                <a:spcPts val="360"/>
              </a:spcBef>
              <a:spcAft>
                <a:spcPts val="0"/>
              </a:spcAft>
              <a:buSzPct val="100000"/>
            </a:pPr>
            <a:r>
              <a:rPr lang="en-US" sz="1800" i="0" u="none" strike="noStrike" cap="none" dirty="0">
                <a:solidFill>
                  <a:schemeClr val="dk1"/>
                </a:solidFill>
                <a:latin typeface="Calibri"/>
                <a:ea typeface="Calibri"/>
                <a:cs typeface="Calibri"/>
                <a:sym typeface="Calibri"/>
              </a:rPr>
              <a:t>This will create a new volume inside a container at /</a:t>
            </a:r>
            <a:r>
              <a:rPr lang="en-US" sz="1800" i="0" u="none" strike="noStrike" cap="none" dirty="0" err="1">
                <a:solidFill>
                  <a:schemeClr val="dk1"/>
                </a:solidFill>
                <a:latin typeface="Calibri"/>
                <a:ea typeface="Calibri"/>
                <a:cs typeface="Calibri"/>
                <a:sym typeface="Calibri"/>
              </a:rPr>
              <a:t>webapp</a:t>
            </a:r>
            <a:r>
              <a:rPr lang="en-US" sz="1800" i="0" u="none" strike="noStrike" cap="none" dirty="0">
                <a:solidFill>
                  <a:schemeClr val="dk1"/>
                </a:solidFill>
                <a:latin typeface="Calibri"/>
                <a:ea typeface="Calibri"/>
                <a:cs typeface="Calibri"/>
                <a:sym typeface="Calibri"/>
              </a:rPr>
              <a:t>.</a:t>
            </a:r>
          </a:p>
        </p:txBody>
      </p:sp>
      <p:sp>
        <p:nvSpPr>
          <p:cNvPr id="714" name="Shape 714"/>
          <p:cNvSpPr txBox="1"/>
          <p:nvPr/>
        </p:nvSpPr>
        <p:spPr>
          <a:xfrm>
            <a:off x="49530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3"/>
              </a:buClr>
              <a:buSzPct val="100000"/>
              <a:buFont typeface="Wingdings" panose="05000000000000000000" pitchFamily="2" charset="2"/>
              <a:buChar char="§"/>
            </a:pPr>
            <a:r>
              <a:rPr lang="en-US" sz="1800" b="1" i="0" dirty="0">
                <a:solidFill>
                  <a:schemeClr val="dk1"/>
                </a:solidFill>
                <a:latin typeface="Calibri"/>
                <a:ea typeface="Calibri"/>
                <a:cs typeface="Calibri"/>
                <a:sym typeface="Calibri"/>
              </a:rPr>
              <a:t>In addition to creating a volume using the -v flag you can also mount a directory from your Docker engine’s host into a container</a:t>
            </a:r>
          </a:p>
          <a:p>
            <a:pPr marL="342900" marR="0" lvl="0" indent="-342900" algn="l" rtl="0">
              <a:spcBef>
                <a:spcPts val="320"/>
              </a:spcBef>
              <a:spcAft>
                <a:spcPts val="0"/>
              </a:spcAft>
              <a:buClr>
                <a:schemeClr val="dk1"/>
              </a:buClr>
              <a:buFont typeface="Calibri"/>
              <a:buNone/>
            </a:pPr>
            <a:endParaRPr sz="1600" b="1" i="0"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accent3"/>
              </a:buClr>
              <a:buSzPct val="100000"/>
              <a:buFont typeface="Wingdings" panose="05000000000000000000" pitchFamily="2" charset="2"/>
              <a:buChar char="Ø"/>
            </a:pPr>
            <a:r>
              <a:rPr lang="en-US" sz="1600" b="1" i="0" u="none" strike="noStrike" cap="none" dirty="0" err="1">
                <a:solidFill>
                  <a:schemeClr val="dk1"/>
                </a:solidFill>
                <a:latin typeface="Calibri"/>
                <a:ea typeface="Calibri"/>
                <a:cs typeface="Calibri"/>
                <a:sym typeface="Calibri"/>
              </a:rPr>
              <a:t>docker</a:t>
            </a:r>
            <a:r>
              <a:rPr lang="en-US" sz="1600" b="1" i="0" u="none" strike="noStrike" cap="none" dirty="0">
                <a:solidFill>
                  <a:schemeClr val="dk1"/>
                </a:solidFill>
                <a:latin typeface="Calibri"/>
                <a:ea typeface="Calibri"/>
                <a:cs typeface="Calibri"/>
                <a:sym typeface="Calibri"/>
              </a:rPr>
              <a:t> run -d -P --name web -v /</a:t>
            </a:r>
            <a:r>
              <a:rPr lang="en-US" sz="1600" b="1" i="0" u="none" strike="noStrike" cap="none" dirty="0" err="1">
                <a:solidFill>
                  <a:schemeClr val="dk1"/>
                </a:solidFill>
                <a:latin typeface="Calibri"/>
                <a:ea typeface="Calibri"/>
                <a:cs typeface="Calibri"/>
                <a:sym typeface="Calibri"/>
              </a:rPr>
              <a:t>src</a:t>
            </a:r>
            <a:r>
              <a:rPr lang="en-US" sz="1600" b="1" i="0" u="none" strike="noStrike" cap="none" dirty="0">
                <a:solidFill>
                  <a:schemeClr val="dk1"/>
                </a:solidFill>
                <a:latin typeface="Calibri"/>
                <a:ea typeface="Calibri"/>
                <a:cs typeface="Calibri"/>
                <a:sym typeface="Calibri"/>
              </a:rPr>
              <a:t>/</a:t>
            </a:r>
            <a:r>
              <a:rPr lang="en-US" sz="1600" b="1" i="0" u="none" strike="noStrike" cap="none" dirty="0" err="1">
                <a:solidFill>
                  <a:schemeClr val="dk1"/>
                </a:solidFill>
                <a:latin typeface="Calibri"/>
                <a:ea typeface="Calibri"/>
                <a:cs typeface="Calibri"/>
                <a:sym typeface="Calibri"/>
              </a:rPr>
              <a:t>webapp</a:t>
            </a:r>
            <a:r>
              <a:rPr lang="en-US" sz="1600" b="1" i="0" u="none" strike="noStrike" cap="none" dirty="0">
                <a:solidFill>
                  <a:schemeClr val="dk1"/>
                </a:solidFill>
                <a:latin typeface="Calibri"/>
                <a:ea typeface="Calibri"/>
                <a:cs typeface="Calibri"/>
                <a:sym typeface="Calibri"/>
              </a:rPr>
              <a:t>:/</a:t>
            </a:r>
            <a:r>
              <a:rPr lang="en-US" sz="1600" b="1" i="0" u="none" strike="noStrike" cap="none" dirty="0" err="1">
                <a:solidFill>
                  <a:schemeClr val="dk1"/>
                </a:solidFill>
                <a:latin typeface="Calibri"/>
                <a:ea typeface="Calibri"/>
                <a:cs typeface="Calibri"/>
                <a:sym typeface="Calibri"/>
              </a:rPr>
              <a:t>webapp</a:t>
            </a:r>
            <a:r>
              <a:rPr lang="en-US" sz="1600" b="1" i="0" u="none" strike="noStrike" cap="none" dirty="0">
                <a:solidFill>
                  <a:schemeClr val="dk1"/>
                </a:solidFill>
                <a:latin typeface="Calibri"/>
                <a:ea typeface="Calibri"/>
                <a:cs typeface="Calibri"/>
                <a:sym typeface="Calibri"/>
              </a:rPr>
              <a:t> training/</a:t>
            </a:r>
            <a:r>
              <a:rPr lang="en-US" sz="1600" b="1" i="0" u="none" strike="noStrike" cap="none" dirty="0" err="1">
                <a:solidFill>
                  <a:schemeClr val="dk1"/>
                </a:solidFill>
                <a:latin typeface="Calibri"/>
                <a:ea typeface="Calibri"/>
                <a:cs typeface="Calibri"/>
                <a:sym typeface="Calibri"/>
              </a:rPr>
              <a:t>webapp</a:t>
            </a:r>
            <a:r>
              <a:rPr lang="en-US" sz="1600" b="1" i="0" u="none" strike="noStrike" cap="none" dirty="0">
                <a:solidFill>
                  <a:schemeClr val="dk1"/>
                </a:solidFill>
                <a:latin typeface="Calibri"/>
                <a:ea typeface="Calibri"/>
                <a:cs typeface="Calibri"/>
                <a:sym typeface="Calibri"/>
              </a:rPr>
              <a:t> python app.py</a:t>
            </a:r>
          </a:p>
          <a:p>
            <a:pPr marL="742950" marR="0" lvl="1" indent="-285750" algn="l" rtl="0">
              <a:spcBef>
                <a:spcPts val="280"/>
              </a:spcBef>
              <a:spcAft>
                <a:spcPts val="0"/>
              </a:spcAft>
              <a:buClr>
                <a:schemeClr val="dk1"/>
              </a:buClr>
              <a:buFont typeface="Calibri"/>
              <a:buNone/>
            </a:pPr>
            <a:endParaRPr sz="1400" b="1" i="0" u="none" strike="noStrike" cap="none" dirty="0">
              <a:solidFill>
                <a:schemeClr val="dk1"/>
              </a:solidFill>
              <a:latin typeface="Calibri"/>
              <a:ea typeface="Calibri"/>
              <a:cs typeface="Calibri"/>
              <a:sym typeface="Calibri"/>
            </a:endParaRPr>
          </a:p>
          <a:p>
            <a:pPr marL="342900" marR="0" lvl="0" indent="-342900" algn="l" rtl="0">
              <a:spcBef>
                <a:spcPts val="360"/>
              </a:spcBef>
              <a:spcAft>
                <a:spcPts val="0"/>
              </a:spcAft>
              <a:buClr>
                <a:schemeClr val="accent3"/>
              </a:buClr>
              <a:buSzPct val="100000"/>
              <a:buFont typeface="Wingdings" panose="05000000000000000000" pitchFamily="2" charset="2"/>
              <a:buChar char="§"/>
            </a:pPr>
            <a:r>
              <a:rPr lang="en-US" sz="1800" b="1" i="0" dirty="0">
                <a:solidFill>
                  <a:schemeClr val="dk1"/>
                </a:solidFill>
                <a:latin typeface="Calibri"/>
                <a:ea typeface="Calibri"/>
                <a:cs typeface="Calibri"/>
                <a:sym typeface="Calibri"/>
              </a:rPr>
              <a:t>This command mounts the host directory, /</a:t>
            </a:r>
            <a:r>
              <a:rPr lang="en-US" sz="1800" b="1" i="0" dirty="0" err="1">
                <a:solidFill>
                  <a:schemeClr val="dk1"/>
                </a:solidFill>
                <a:latin typeface="Calibri"/>
                <a:ea typeface="Calibri"/>
                <a:cs typeface="Calibri"/>
                <a:sym typeface="Calibri"/>
              </a:rPr>
              <a:t>src</a:t>
            </a:r>
            <a:r>
              <a:rPr lang="en-US" sz="1800" b="1" i="0" dirty="0">
                <a:solidFill>
                  <a:schemeClr val="dk1"/>
                </a:solidFill>
                <a:latin typeface="Calibri"/>
                <a:ea typeface="Calibri"/>
                <a:cs typeface="Calibri"/>
                <a:sym typeface="Calibri"/>
              </a:rPr>
              <a:t>/</a:t>
            </a:r>
            <a:r>
              <a:rPr lang="en-US" sz="1800" b="1" i="0" dirty="0" err="1">
                <a:solidFill>
                  <a:schemeClr val="dk1"/>
                </a:solidFill>
                <a:latin typeface="Calibri"/>
                <a:ea typeface="Calibri"/>
                <a:cs typeface="Calibri"/>
                <a:sym typeface="Calibri"/>
              </a:rPr>
              <a:t>webapp</a:t>
            </a:r>
            <a:r>
              <a:rPr lang="en-US" sz="1800" b="1" i="0" dirty="0">
                <a:solidFill>
                  <a:schemeClr val="dk1"/>
                </a:solidFill>
                <a:latin typeface="Calibri"/>
                <a:ea typeface="Calibri"/>
                <a:cs typeface="Calibri"/>
                <a:sym typeface="Calibri"/>
              </a:rPr>
              <a:t>, into the container at /</a:t>
            </a:r>
            <a:r>
              <a:rPr lang="en-US" sz="1800" b="1" i="0" dirty="0" err="1">
                <a:solidFill>
                  <a:schemeClr val="dk1"/>
                </a:solidFill>
                <a:latin typeface="Calibri"/>
                <a:ea typeface="Calibri"/>
                <a:cs typeface="Calibri"/>
                <a:sym typeface="Calibri"/>
              </a:rPr>
              <a:t>webapp</a:t>
            </a:r>
            <a:r>
              <a:rPr lang="en-US" sz="1800" b="1" i="0" dirty="0">
                <a:solidFill>
                  <a:schemeClr val="dk1"/>
                </a:solidFill>
                <a:latin typeface="Calibri"/>
                <a:ea typeface="Calibri"/>
                <a:cs typeface="Calibri"/>
                <a:sym typeface="Calibri"/>
              </a:rPr>
              <a:t>. </a:t>
            </a:r>
            <a:br>
              <a:rPr lang="en-US" sz="1800" b="1" i="0" dirty="0">
                <a:solidFill>
                  <a:schemeClr val="dk1"/>
                </a:solidFill>
                <a:latin typeface="Calibri"/>
                <a:ea typeface="Calibri"/>
                <a:cs typeface="Calibri"/>
                <a:sym typeface="Calibri"/>
              </a:rPr>
            </a:br>
            <a:br>
              <a:rPr lang="en-US" sz="1800" b="1" i="0" dirty="0">
                <a:solidFill>
                  <a:schemeClr val="dk1"/>
                </a:solidFill>
                <a:latin typeface="Calibri"/>
                <a:ea typeface="Calibri"/>
                <a:cs typeface="Calibri"/>
                <a:sym typeface="Calibri"/>
              </a:rPr>
            </a:br>
            <a:endParaRPr lang="en-US" sz="1800" b="1"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1" i="0"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Font typeface="Calibri"/>
              <a:buNone/>
            </a:pPr>
            <a:endParaRPr sz="1600" b="1"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SzPct val="25000"/>
              <a:buFont typeface="Calibri"/>
              <a:buNone/>
            </a:pPr>
            <a:br>
              <a:rPr lang="en-US" sz="3200" b="1" i="0" dirty="0">
                <a:solidFill>
                  <a:schemeClr val="dk1"/>
                </a:solidFill>
                <a:latin typeface="Calibri"/>
                <a:ea typeface="Calibri"/>
                <a:cs typeface="Calibri"/>
                <a:sym typeface="Calibri"/>
              </a:rPr>
            </a:br>
            <a:endParaRPr lang="en-US" sz="3200" b="1"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Font typeface="Calibri"/>
              <a:buNone/>
            </a:pPr>
            <a:endParaRPr sz="3200" b="1" i="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US" dirty="0">
                <a:sym typeface="Calibri"/>
              </a:rPr>
              <a:t>Docker Ecosystem</a:t>
            </a:r>
          </a:p>
        </p:txBody>
      </p:sp>
      <p:pic>
        <p:nvPicPr>
          <p:cNvPr id="176" name="Shape 176"/>
          <p:cNvPicPr preferRelativeResize="0">
            <a:picLocks noGrp="1"/>
          </p:cNvPicPr>
          <p:nvPr>
            <p:ph idx="1"/>
          </p:nvPr>
        </p:nvPicPr>
        <p:blipFill rotWithShape="1">
          <a:blip r:embed="rId3">
            <a:alphaModFix/>
          </a:blip>
          <a:stretch/>
        </p:blipFill>
        <p:spPr>
          <a:xfrm>
            <a:off x="628650" y="2043286"/>
            <a:ext cx="7886700" cy="3614390"/>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Shape 71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Volume Persistence</a:t>
            </a:r>
          </a:p>
        </p:txBody>
      </p:sp>
      <p:pic>
        <p:nvPicPr>
          <p:cNvPr id="720" name="Shape 720"/>
          <p:cNvPicPr preferRelativeResize="0">
            <a:picLocks noGrp="1"/>
          </p:cNvPicPr>
          <p:nvPr>
            <p:ph idx="1"/>
          </p:nvPr>
        </p:nvPicPr>
        <p:blipFill rotWithShape="1">
          <a:blip r:embed="rId3">
            <a:alphaModFix/>
          </a:blip>
          <a:srcRect/>
          <a:stretch/>
        </p:blipFill>
        <p:spPr>
          <a:xfrm>
            <a:off x="42332" y="2696224"/>
            <a:ext cx="8500533" cy="341457"/>
          </a:xfrm>
          <a:prstGeom prst="rect">
            <a:avLst/>
          </a:prstGeom>
          <a:noFill/>
          <a:ln>
            <a:noFill/>
          </a:ln>
        </p:spPr>
      </p:pic>
      <p:pic>
        <p:nvPicPr>
          <p:cNvPr id="721" name="Shape 721"/>
          <p:cNvPicPr preferRelativeResize="0"/>
          <p:nvPr/>
        </p:nvPicPr>
        <p:blipFill rotWithShape="1">
          <a:blip r:embed="rId4">
            <a:alphaModFix/>
          </a:blip>
          <a:srcRect/>
          <a:stretch/>
        </p:blipFill>
        <p:spPr>
          <a:xfrm>
            <a:off x="0" y="3241291"/>
            <a:ext cx="9144000" cy="352079"/>
          </a:xfrm>
          <a:prstGeom prst="rect">
            <a:avLst/>
          </a:prstGeom>
          <a:noFill/>
          <a:ln>
            <a:noFill/>
          </a:ln>
        </p:spPr>
      </p:pic>
      <p:sp>
        <p:nvSpPr>
          <p:cNvPr id="722" name="Shape 722"/>
          <p:cNvSpPr txBox="1"/>
          <p:nvPr/>
        </p:nvSpPr>
        <p:spPr>
          <a:xfrm>
            <a:off x="33866" y="1905000"/>
            <a:ext cx="8652934"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Docker –v flag can mount the volume to a specific directory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txBox="1">
            <a:spLocks noGrp="1"/>
          </p:cNvSpPr>
          <p:nvPr>
            <p:ph type="title"/>
          </p:nvPr>
        </p:nvSpPr>
        <p:spPr/>
        <p:txBody>
          <a:bodyPr/>
          <a:lstStyle/>
          <a:p>
            <a:pPr lvl="0"/>
            <a:r>
              <a:rPr lang="en-US" dirty="0">
                <a:sym typeface="Calibri"/>
              </a:rPr>
              <a:t>Docker Volume Commands </a:t>
            </a:r>
          </a:p>
        </p:txBody>
      </p:sp>
      <p:graphicFrame>
        <p:nvGraphicFramePr>
          <p:cNvPr id="728" name="Shape 728"/>
          <p:cNvGraphicFramePr/>
          <p:nvPr>
            <p:extLst>
              <p:ext uri="{D42A27DB-BD31-4B8C-83A1-F6EECF244321}">
                <p14:modId xmlns:p14="http://schemas.microsoft.com/office/powerpoint/2010/main" val="3817805354"/>
              </p:ext>
            </p:extLst>
          </p:nvPr>
        </p:nvGraphicFramePr>
        <p:xfrm>
          <a:off x="457200" y="1782760"/>
          <a:ext cx="8382000" cy="2408240"/>
        </p:xfrm>
        <a:graphic>
          <a:graphicData uri="http://schemas.openxmlformats.org/drawingml/2006/table">
            <a:tbl>
              <a:tblPr firstRow="1" bandRow="1">
                <a:tableStyleId>{EB344D84-9AFB-497E-A393-DC336BA19D2E}</a:tableStyleId>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481648">
                <a:tc>
                  <a:txBody>
                    <a:bodyPr/>
                    <a:lstStyle/>
                    <a:p>
                      <a:pPr marL="0" marR="0" lvl="0" indent="0" algn="l" rtl="0">
                        <a:spcBef>
                          <a:spcPts val="0"/>
                        </a:spcBef>
                        <a:buSzPct val="25000"/>
                        <a:buNone/>
                      </a:pPr>
                      <a:r>
                        <a:rPr lang="en-US" sz="1800" dirty="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extLst>
                  <a:ext uri="{0D108BD9-81ED-4DB2-BD59-A6C34878D82A}">
                    <a16:rowId xmlns:a16="http://schemas.microsoft.com/office/drawing/2014/main" val="10000"/>
                  </a:ext>
                </a:extLst>
              </a:tr>
              <a:tr h="481648">
                <a:tc>
                  <a:txBody>
                    <a:bodyPr/>
                    <a:lstStyle/>
                    <a:p>
                      <a:pPr marL="0" marR="0" lvl="0" indent="0" algn="l" rtl="0">
                        <a:lnSpc>
                          <a:spcPct val="100000"/>
                        </a:lnSpc>
                        <a:spcBef>
                          <a:spcPts val="0"/>
                        </a:spcBef>
                        <a:spcAft>
                          <a:spcPts val="0"/>
                        </a:spcAft>
                        <a:buClr>
                          <a:schemeClr val="dk1"/>
                        </a:buClr>
                        <a:buSzPct val="25000"/>
                        <a:buFont typeface="Arial"/>
                        <a:buNone/>
                      </a:pPr>
                      <a:r>
                        <a:rPr lang="en-US" sz="1800">
                          <a:sym typeface="Arial"/>
                        </a:rPr>
                        <a:t>docker volume create </a:t>
                      </a:r>
                      <a:endParaRPr lang="en-US" sz="1800">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ym typeface="Arial"/>
                        </a:rPr>
                        <a:t>Create a volume </a:t>
                      </a:r>
                      <a:endParaRPr lang="en-US" sz="180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481648">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ym typeface="Arial"/>
                        </a:rPr>
                        <a:t>docker</a:t>
                      </a:r>
                      <a:r>
                        <a:rPr lang="en-US" sz="1800" dirty="0">
                          <a:sym typeface="Arial"/>
                        </a:rPr>
                        <a:t> volume ls </a:t>
                      </a:r>
                      <a:endParaRPr lang="en-US" sz="1800" dirty="0">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a:t>List volumes</a:t>
                      </a:r>
                    </a:p>
                  </a:txBody>
                  <a:tcPr marL="91450" marR="91450" marT="45725" marB="45725"/>
                </a:tc>
                <a:extLst>
                  <a:ext uri="{0D108BD9-81ED-4DB2-BD59-A6C34878D82A}">
                    <a16:rowId xmlns:a16="http://schemas.microsoft.com/office/drawing/2014/main" val="10002"/>
                  </a:ext>
                </a:extLst>
              </a:tr>
              <a:tr h="481648">
                <a:tc>
                  <a:txBody>
                    <a:bodyPr/>
                    <a:lstStyle/>
                    <a:p>
                      <a:pPr marL="0" marR="0" lvl="0" indent="0" algn="l" rtl="0">
                        <a:lnSpc>
                          <a:spcPct val="100000"/>
                        </a:lnSpc>
                        <a:spcBef>
                          <a:spcPts val="0"/>
                        </a:spcBef>
                        <a:spcAft>
                          <a:spcPts val="0"/>
                        </a:spcAft>
                        <a:buClr>
                          <a:schemeClr val="dk1"/>
                        </a:buClr>
                        <a:buSzPct val="25000"/>
                        <a:buFont typeface="Arial"/>
                        <a:buNone/>
                      </a:pPr>
                      <a:r>
                        <a:rPr lang="en-US" sz="1800">
                          <a:sym typeface="Arial"/>
                        </a:rPr>
                        <a:t>docker volume inspect </a:t>
                      </a:r>
                      <a:endParaRPr lang="en-US" sz="1800">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a:t>Detailed information on volume</a:t>
                      </a:r>
                    </a:p>
                  </a:txBody>
                  <a:tcPr marL="91450" marR="91450" marT="45725" marB="45725"/>
                </a:tc>
                <a:extLst>
                  <a:ext uri="{0D108BD9-81ED-4DB2-BD59-A6C34878D82A}">
                    <a16:rowId xmlns:a16="http://schemas.microsoft.com/office/drawing/2014/main" val="10003"/>
                  </a:ext>
                </a:extLst>
              </a:tr>
              <a:tr h="481648">
                <a:tc>
                  <a:txBody>
                    <a:bodyPr/>
                    <a:lstStyle/>
                    <a:p>
                      <a:pPr marL="0" marR="0" lvl="0" indent="0" algn="l" rtl="0">
                        <a:lnSpc>
                          <a:spcPct val="100000"/>
                        </a:lnSpc>
                        <a:spcBef>
                          <a:spcPts val="0"/>
                        </a:spcBef>
                        <a:spcAft>
                          <a:spcPts val="0"/>
                        </a:spcAft>
                        <a:buClr>
                          <a:schemeClr val="dk1"/>
                        </a:buClr>
                        <a:buSzPct val="25000"/>
                        <a:buFont typeface="Arial"/>
                        <a:buNone/>
                      </a:pPr>
                      <a:r>
                        <a:rPr lang="en-US" sz="1800">
                          <a:sym typeface="Arial"/>
                        </a:rPr>
                        <a:t>docker volume rm </a:t>
                      </a:r>
                      <a:endParaRPr lang="en-US" sz="1800">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dirty="0"/>
                        <a:t>Remove volume</a:t>
                      </a: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p:txBody>
          <a:bodyPr/>
          <a:lstStyle/>
          <a:p>
            <a:pPr lvl="0"/>
            <a:r>
              <a:rPr lang="en-US">
                <a:sym typeface="Calibri"/>
              </a:rPr>
              <a:t>Working with Volumes</a:t>
            </a:r>
          </a:p>
        </p:txBody>
      </p:sp>
      <p:pic>
        <p:nvPicPr>
          <p:cNvPr id="734" name="Shape 734"/>
          <p:cNvPicPr preferRelativeResize="0"/>
          <p:nvPr/>
        </p:nvPicPr>
        <p:blipFill rotWithShape="1">
          <a:blip r:embed="rId3">
            <a:alphaModFix/>
          </a:blip>
          <a:srcRect/>
          <a:stretch/>
        </p:blipFill>
        <p:spPr>
          <a:xfrm>
            <a:off x="254000" y="1600200"/>
            <a:ext cx="8623299" cy="4114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p:txBody>
          <a:bodyPr/>
          <a:lstStyle/>
          <a:p>
            <a:pPr lvl="0"/>
            <a:r>
              <a:rPr lang="en-US" dirty="0">
                <a:sym typeface="Calibri"/>
              </a:rPr>
              <a:t>Dangling Volumes</a:t>
            </a:r>
          </a:p>
        </p:txBody>
      </p:sp>
      <p:sp>
        <p:nvSpPr>
          <p:cNvPr id="740" name="Shape 740"/>
          <p:cNvSpPr txBox="1">
            <a:spLocks noGrp="1"/>
          </p:cNvSpPr>
          <p:nvPr>
            <p:ph idx="1"/>
          </p:nvPr>
        </p:nvSpPr>
        <p:spPr/>
        <p:txBody>
          <a:bodyPr/>
          <a:lstStyle/>
          <a:p>
            <a:pPr lvl="0"/>
            <a:r>
              <a:rPr lang="en-US" dirty="0">
                <a:sym typeface="Calibri"/>
              </a:rPr>
              <a:t>If container is deleted with a volume attached, the volume remains. Sometimes removing all such ‘dangling’ volumes is desired</a:t>
            </a:r>
          </a:p>
          <a:p>
            <a:pPr lvl="1">
              <a:buFont typeface="Wingdings" panose="05000000000000000000" pitchFamily="2" charset="2"/>
              <a:buChar char="Ø"/>
            </a:pPr>
            <a:r>
              <a:rPr lang="en-US" dirty="0"/>
              <a:t>$ </a:t>
            </a:r>
            <a:r>
              <a:rPr lang="en-US" dirty="0" err="1">
                <a:sym typeface="Calibri"/>
              </a:rPr>
              <a:t>docker</a:t>
            </a:r>
            <a:r>
              <a:rPr lang="en-US" dirty="0">
                <a:sym typeface="Calibri"/>
              </a:rPr>
              <a:t> volume </a:t>
            </a:r>
            <a:r>
              <a:rPr lang="en-US" dirty="0"/>
              <a:t>prune</a:t>
            </a:r>
          </a:p>
          <a:p>
            <a:pPr lvl="0"/>
            <a:endParaRPr lang="en-US" dirty="0">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p:txBody>
          <a:bodyPr/>
          <a:lstStyle/>
          <a:p>
            <a:pPr lvl="0"/>
            <a:r>
              <a:rPr lang="en-US">
                <a:sym typeface="Calibri"/>
              </a:rPr>
              <a:t>Dangling Volumes</a:t>
            </a:r>
          </a:p>
        </p:txBody>
      </p:sp>
      <p:sp>
        <p:nvSpPr>
          <p:cNvPr id="746" name="Shape 746"/>
          <p:cNvSpPr txBox="1">
            <a:spLocks noGrp="1"/>
          </p:cNvSpPr>
          <p:nvPr>
            <p:ph idx="1"/>
          </p:nvPr>
        </p:nvSpPr>
        <p:spPr>
          <a:xfrm>
            <a:off x="628650" y="1371600"/>
            <a:ext cx="7886700" cy="4652963"/>
          </a:xfrm>
        </p:spPr>
        <p:txBody>
          <a:bodyPr/>
          <a:lstStyle/>
          <a:p>
            <a:pPr lvl="0"/>
            <a:r>
              <a:rPr lang="en-US" dirty="0">
                <a:sym typeface="Calibri"/>
              </a:rPr>
              <a:t>Before</a:t>
            </a:r>
          </a:p>
          <a:p>
            <a:pPr lvl="0"/>
            <a:endParaRPr lang="en-US" dirty="0">
              <a:sym typeface="Calibri"/>
            </a:endParaRPr>
          </a:p>
          <a:p>
            <a:pPr lvl="0"/>
            <a:endParaRPr lang="en-US" dirty="0">
              <a:sym typeface="Calibri"/>
            </a:endParaRPr>
          </a:p>
          <a:p>
            <a:pPr lvl="0"/>
            <a:endParaRPr lang="en-US" dirty="0">
              <a:sym typeface="Calibri"/>
            </a:endParaRPr>
          </a:p>
          <a:p>
            <a:pPr lvl="0"/>
            <a:r>
              <a:rPr lang="en-US" dirty="0">
                <a:sym typeface="Calibri"/>
              </a:rPr>
              <a:t>After</a:t>
            </a:r>
          </a:p>
        </p:txBody>
      </p:sp>
      <p:pic>
        <p:nvPicPr>
          <p:cNvPr id="747" name="Shape 747"/>
          <p:cNvPicPr preferRelativeResize="0"/>
          <p:nvPr/>
        </p:nvPicPr>
        <p:blipFill rotWithShape="1">
          <a:blip r:embed="rId3">
            <a:alphaModFix/>
          </a:blip>
          <a:srcRect/>
          <a:stretch/>
        </p:blipFill>
        <p:spPr>
          <a:xfrm>
            <a:off x="546101" y="4330700"/>
            <a:ext cx="7988300" cy="1308100"/>
          </a:xfrm>
          <a:prstGeom prst="rect">
            <a:avLst/>
          </a:prstGeom>
          <a:noFill/>
          <a:ln>
            <a:noFill/>
          </a:ln>
        </p:spPr>
      </p:pic>
      <p:pic>
        <p:nvPicPr>
          <p:cNvPr id="748" name="Shape 748"/>
          <p:cNvPicPr preferRelativeResize="0"/>
          <p:nvPr/>
        </p:nvPicPr>
        <p:blipFill rotWithShape="1">
          <a:blip r:embed="rId4">
            <a:alphaModFix/>
          </a:blip>
          <a:srcRect/>
          <a:stretch/>
        </p:blipFill>
        <p:spPr>
          <a:xfrm>
            <a:off x="457200" y="2057400"/>
            <a:ext cx="8674100" cy="1143000"/>
          </a:xfrm>
          <a:prstGeom prst="rect">
            <a:avLst/>
          </a:prstGeom>
          <a:noFill/>
          <a:ln>
            <a:noFill/>
          </a:ln>
        </p:spPr>
      </p:pic>
      <p:pic>
        <p:nvPicPr>
          <p:cNvPr id="750" name="Shape 750"/>
          <p:cNvPicPr preferRelativeResize="0"/>
          <p:nvPr/>
        </p:nvPicPr>
        <p:blipFill rotWithShape="1">
          <a:blip r:embed="rId5">
            <a:alphaModFix/>
          </a:blip>
          <a:srcRect r="24236"/>
          <a:stretch/>
        </p:blipFill>
        <p:spPr>
          <a:xfrm>
            <a:off x="2775601" y="4330700"/>
            <a:ext cx="5987399" cy="2385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a:t>Docker Volumes Exercise</a:t>
            </a:r>
          </a:p>
          <a:p>
            <a:pPr lvl="0" algn="l" rtl="0">
              <a:spcBef>
                <a:spcPts val="0"/>
              </a:spcBef>
              <a:buNone/>
            </a:pPr>
            <a:endParaRPr sz="4000"/>
          </a:p>
        </p:txBody>
      </p:sp>
      <p:sp>
        <p:nvSpPr>
          <p:cNvPr id="761" name="Shape 761"/>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endParaRPr sz="1800" dirty="0">
              <a:solidFill>
                <a:srgbClr val="444444"/>
              </a:solidFill>
            </a:endParaRPr>
          </a:p>
          <a:p>
            <a:pPr marL="0" lvl="0" indent="0">
              <a:spcBef>
                <a:spcPts val="0"/>
              </a:spcBef>
              <a:buNone/>
            </a:pPr>
            <a:r>
              <a:rPr lang="en-US" sz="1800" u="sng" dirty="0">
                <a:solidFill>
                  <a:schemeClr val="hlink"/>
                </a:solidFill>
                <a:hlinkClick r:id="rId3"/>
              </a:rPr>
              <a:t>https://github.com/techtown-training/docker-bootcamp/blob/master/exercise/exercise4.1-docker-volumes.md</a:t>
            </a:r>
            <a:endParaRPr lang="en-US" sz="1800" u="sng" dirty="0">
              <a:solidFill>
                <a:schemeClr val="hlink"/>
              </a:solidFill>
            </a:endParaRPr>
          </a:p>
          <a:p>
            <a:pPr marL="0" lvl="0" indent="0">
              <a:spcBef>
                <a:spcPts val="0"/>
              </a:spcBef>
              <a:buNone/>
            </a:pPr>
            <a:endParaRPr sz="1800" b="1" dirty="0">
              <a:latin typeface="Arial"/>
              <a:ea typeface="Arial"/>
              <a:cs typeface="Arial"/>
              <a:sym typeface="Arial"/>
            </a:endParaRPr>
          </a:p>
        </p:txBody>
      </p:sp>
      <p:grpSp>
        <p:nvGrpSpPr>
          <p:cNvPr id="756" name="Shape 756"/>
          <p:cNvGrpSpPr/>
          <p:nvPr/>
        </p:nvGrpSpPr>
        <p:grpSpPr>
          <a:xfrm>
            <a:off x="152400" y="762000"/>
            <a:ext cx="67056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4.1 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p:txBody>
          <a:bodyPr/>
          <a:lstStyle/>
          <a:p>
            <a:pPr lvl="0"/>
            <a:r>
              <a:rPr lang="en-US">
                <a:sym typeface="Calibri"/>
              </a:rPr>
              <a:t>Docker Volume Plugin - Flocker</a:t>
            </a:r>
          </a:p>
        </p:txBody>
      </p:sp>
      <p:sp>
        <p:nvSpPr>
          <p:cNvPr id="767" name="Shape 767"/>
          <p:cNvSpPr txBox="1">
            <a:spLocks noGrp="1"/>
          </p:cNvSpPr>
          <p:nvPr>
            <p:ph idx="1"/>
          </p:nvPr>
        </p:nvSpPr>
        <p:spPr/>
        <p:txBody>
          <a:bodyPr>
            <a:normAutofit/>
          </a:bodyPr>
          <a:lstStyle/>
          <a:p>
            <a:pPr marL="0" lvl="0" indent="0">
              <a:buNone/>
            </a:pPr>
            <a:r>
              <a:rPr lang="en-US" sz="2000" dirty="0">
                <a:sym typeface="Calibri"/>
                <a:hlinkClick r:id="rId3"/>
              </a:rPr>
              <a:t>https://clusterhq.com/flocker/ </a:t>
            </a:r>
          </a:p>
          <a:p>
            <a:pPr lvl="0"/>
            <a:endParaRPr lang="en-US" sz="2000" dirty="0">
              <a:sym typeface="Calibri"/>
            </a:endParaRPr>
          </a:p>
        </p:txBody>
      </p:sp>
      <p:pic>
        <p:nvPicPr>
          <p:cNvPr id="768" name="Shape 768"/>
          <p:cNvPicPr preferRelativeResize="0"/>
          <p:nvPr/>
        </p:nvPicPr>
        <p:blipFill rotWithShape="1">
          <a:blip r:embed="rId4">
            <a:alphaModFix/>
          </a:blip>
          <a:srcRect/>
          <a:stretch/>
        </p:blipFill>
        <p:spPr>
          <a:xfrm>
            <a:off x="2586842" y="1981200"/>
            <a:ext cx="4246388" cy="419675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p:txBody>
          <a:bodyPr/>
          <a:lstStyle/>
          <a:p>
            <a:pPr lvl="0"/>
            <a:r>
              <a:rPr lang="en-US">
                <a:sym typeface="Calibri"/>
              </a:rPr>
              <a:t>Docker Cheat Sheet</a:t>
            </a:r>
          </a:p>
        </p:txBody>
      </p:sp>
      <p:pic>
        <p:nvPicPr>
          <p:cNvPr id="774" name="Shape 774"/>
          <p:cNvPicPr preferRelativeResize="0">
            <a:picLocks noGrp="1"/>
          </p:cNvPicPr>
          <p:nvPr>
            <p:ph idx="1"/>
          </p:nvPr>
        </p:nvPicPr>
        <p:blipFill rotWithShape="1">
          <a:blip r:embed="rId3">
            <a:alphaModFix/>
          </a:blip>
          <a:stretch/>
        </p:blipFill>
        <p:spPr>
          <a:xfrm>
            <a:off x="1282292" y="1524000"/>
            <a:ext cx="6579416" cy="4652963"/>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Docker Compose/Swarm</a:t>
            </a:r>
          </a:p>
        </p:txBody>
      </p:sp>
      <p:sp>
        <p:nvSpPr>
          <p:cNvPr id="7" name="Text Placeholder 6"/>
          <p:cNvSpPr>
            <a:spLocks noGrp="1"/>
          </p:cNvSpPr>
          <p:nvPr>
            <p:ph type="body" idx="1"/>
          </p:nvPr>
        </p:nvSpPr>
        <p:spPr/>
        <p:txBody>
          <a:bodyPr>
            <a:normAutofit/>
          </a:bodyPr>
          <a:lstStyle/>
          <a:p>
            <a:r>
              <a:rPr lang="en-US" dirty="0"/>
              <a:t>Part 5</a:t>
            </a:r>
          </a:p>
          <a:p>
            <a:endParaRPr lang="en-US" dirty="0"/>
          </a:p>
          <a:p>
            <a:endParaRPr lang="en-US" dirty="0"/>
          </a:p>
        </p:txBody>
      </p:sp>
    </p:spTree>
    <p:extLst>
      <p:ext uri="{BB962C8B-B14F-4D97-AF65-F5344CB8AC3E}">
        <p14:creationId xmlns:p14="http://schemas.microsoft.com/office/powerpoint/2010/main" val="1776535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Launching Multiple </a:t>
            </a:r>
            <a:r>
              <a:rPr lang="en-US" dirty="0">
                <a:latin typeface="Calibri"/>
                <a:ea typeface="Calibri"/>
                <a:cs typeface="Calibri"/>
                <a:sym typeface="Calibri"/>
              </a:rPr>
              <a:t>C</a:t>
            </a:r>
            <a:r>
              <a:rPr lang="en-US" sz="3600" b="1" i="0" u="none" strike="noStrike" cap="none" dirty="0">
                <a:latin typeface="Calibri"/>
                <a:ea typeface="Calibri"/>
                <a:cs typeface="Calibri"/>
                <a:sym typeface="Calibri"/>
              </a:rPr>
              <a:t>ontainers </a:t>
            </a:r>
            <a:br>
              <a:rPr lang="en-US" sz="3600" b="1" i="0" u="none" strike="noStrike" cap="none" dirty="0">
                <a:latin typeface="Calibri"/>
                <a:ea typeface="Calibri"/>
                <a:cs typeface="Calibri"/>
                <a:sym typeface="Calibri"/>
              </a:rPr>
            </a:br>
            <a:r>
              <a:rPr lang="en-US" sz="3600" b="1" i="0" u="none" strike="noStrike" cap="none" dirty="0">
                <a:latin typeface="Calibri"/>
                <a:ea typeface="Calibri"/>
                <a:cs typeface="Calibri"/>
                <a:sym typeface="Calibri"/>
              </a:rPr>
              <a:t>is Clumsy</a:t>
            </a:r>
          </a:p>
        </p:txBody>
      </p:sp>
      <p:pic>
        <p:nvPicPr>
          <p:cNvPr id="789" name="Shape 789"/>
          <p:cNvPicPr preferRelativeResize="0"/>
          <p:nvPr/>
        </p:nvPicPr>
        <p:blipFill rotWithShape="1">
          <a:blip r:embed="rId3">
            <a:alphaModFix/>
          </a:blip>
          <a:srcRect/>
          <a:stretch/>
        </p:blipFill>
        <p:spPr>
          <a:xfrm>
            <a:off x="203201" y="1549400"/>
            <a:ext cx="2158999" cy="3937000"/>
          </a:xfrm>
          <a:prstGeom prst="rect">
            <a:avLst/>
          </a:prstGeom>
          <a:noFill/>
          <a:ln>
            <a:noFill/>
          </a:ln>
        </p:spPr>
      </p:pic>
      <p:sp>
        <p:nvSpPr>
          <p:cNvPr id="790" name="Shape 790"/>
          <p:cNvSpPr txBox="1"/>
          <p:nvPr/>
        </p:nvSpPr>
        <p:spPr>
          <a:xfrm>
            <a:off x="2895600" y="2139078"/>
            <a:ext cx="5638800"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pull </a:t>
            </a:r>
            <a:r>
              <a:rPr lang="en-US" sz="2000" b="1" dirty="0" err="1">
                <a:solidFill>
                  <a:schemeClr val="dk1"/>
                </a:solidFill>
                <a:latin typeface="+mn-lt"/>
                <a:ea typeface="Arial"/>
                <a:cs typeface="Arial"/>
                <a:sym typeface="Arial"/>
              </a:rPr>
              <a:t>redis:latest</a:t>
            </a:r>
            <a:r>
              <a:rPr lang="en-US" sz="2000" b="1" dirty="0">
                <a:solidFill>
                  <a:schemeClr val="dk1"/>
                </a:solidFill>
                <a:latin typeface="+mn-lt"/>
                <a:ea typeface="Arial"/>
                <a:cs typeface="Arial"/>
                <a:sym typeface="Arial"/>
              </a:rPr>
              <a:t> </a:t>
            </a:r>
          </a:p>
          <a:p>
            <a:pPr marL="0" marR="0" lvl="0" indent="0" algn="l" rtl="0">
              <a:spcBef>
                <a:spcPts val="0"/>
              </a:spcBef>
              <a:spcAft>
                <a:spcPts val="0"/>
              </a:spcAft>
              <a:buNone/>
            </a:pPr>
            <a:endParaRPr sz="20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build -t web . </a:t>
            </a:r>
          </a:p>
          <a:p>
            <a:pPr marL="0" marR="0" lvl="0" indent="0" algn="l" rtl="0">
              <a:spcBef>
                <a:spcPts val="0"/>
              </a:spcBef>
              <a:spcAft>
                <a:spcPts val="0"/>
              </a:spcAft>
              <a:buNone/>
            </a:pPr>
            <a:endParaRPr sz="20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-d --name=</a:t>
            </a:r>
            <a:r>
              <a:rPr lang="en-US" sz="2000" b="1" dirty="0" err="1">
                <a:solidFill>
                  <a:schemeClr val="dk1"/>
                </a:solidFill>
                <a:latin typeface="+mn-lt"/>
                <a:ea typeface="Arial"/>
                <a:cs typeface="Arial"/>
                <a:sym typeface="Arial"/>
              </a:rPr>
              <a:t>db</a:t>
            </a: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redis:latest</a:t>
            </a: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redis</a:t>
            </a:r>
            <a:r>
              <a:rPr lang="en-US" sz="2000" b="1" dirty="0">
                <a:solidFill>
                  <a:schemeClr val="dk1"/>
                </a:solidFill>
                <a:latin typeface="+mn-lt"/>
                <a:ea typeface="Arial"/>
                <a:cs typeface="Arial"/>
                <a:sym typeface="Arial"/>
              </a:rPr>
              <a:t>-server --</a:t>
            </a:r>
            <a:r>
              <a:rPr lang="en-US" sz="2000" b="1" dirty="0" err="1">
                <a:solidFill>
                  <a:schemeClr val="dk1"/>
                </a:solidFill>
                <a:latin typeface="+mn-lt"/>
                <a:ea typeface="Arial"/>
                <a:cs typeface="Arial"/>
                <a:sym typeface="Arial"/>
              </a:rPr>
              <a:t>appendonly</a:t>
            </a:r>
            <a:r>
              <a:rPr lang="en-US" sz="2000" b="1" dirty="0">
                <a:solidFill>
                  <a:schemeClr val="dk1"/>
                </a:solidFill>
                <a:latin typeface="+mn-lt"/>
                <a:ea typeface="Arial"/>
                <a:cs typeface="Arial"/>
                <a:sym typeface="Arial"/>
              </a:rPr>
              <a:t> yes </a:t>
            </a:r>
          </a:p>
          <a:p>
            <a:pPr marL="0" marR="0" lvl="0" indent="0" algn="l" rtl="0">
              <a:spcBef>
                <a:spcPts val="0"/>
              </a:spcBef>
              <a:spcAft>
                <a:spcPts val="0"/>
              </a:spcAft>
              <a:buNone/>
            </a:pPr>
            <a:endParaRPr sz="20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-d --name=web --link </a:t>
            </a:r>
            <a:r>
              <a:rPr lang="en-US" sz="2000" b="1" dirty="0" err="1">
                <a:solidFill>
                  <a:schemeClr val="dk1"/>
                </a:solidFill>
                <a:latin typeface="+mn-lt"/>
                <a:ea typeface="Arial"/>
                <a:cs typeface="Arial"/>
                <a:sym typeface="Arial"/>
              </a:rPr>
              <a:t>db:db</a:t>
            </a:r>
            <a:r>
              <a:rPr lang="en-US" sz="2000" b="1" dirty="0">
                <a:solidFill>
                  <a:schemeClr val="dk1"/>
                </a:solidFill>
                <a:latin typeface="+mn-lt"/>
                <a:ea typeface="Arial"/>
                <a:cs typeface="Arial"/>
                <a:sym typeface="Arial"/>
              </a:rPr>
              <a:t> -p 5000:5000 -v `</a:t>
            </a:r>
            <a:r>
              <a:rPr lang="en-US" sz="2000" b="1" dirty="0" err="1">
                <a:solidFill>
                  <a:schemeClr val="dk1"/>
                </a:solidFill>
                <a:latin typeface="+mn-lt"/>
                <a:ea typeface="Arial"/>
                <a:cs typeface="Arial"/>
                <a:sym typeface="Arial"/>
              </a:rPr>
              <a:t>pwd</a:t>
            </a:r>
            <a:r>
              <a:rPr lang="en-US" sz="2000" b="1" dirty="0">
                <a:solidFill>
                  <a:schemeClr val="dk1"/>
                </a:solidFill>
                <a:latin typeface="+mn-lt"/>
                <a:ea typeface="Arial"/>
                <a:cs typeface="Arial"/>
                <a:sym typeface="Arial"/>
              </a:rPr>
              <a:t>`:/code web python app.py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US">
                <a:sym typeface="Calibri"/>
              </a:rPr>
              <a:t>Docker Basics</a:t>
            </a:r>
          </a:p>
        </p:txBody>
      </p:sp>
      <p:sp>
        <p:nvSpPr>
          <p:cNvPr id="182" name="Shape 182"/>
          <p:cNvSpPr txBox="1">
            <a:spLocks noGrp="1"/>
          </p:cNvSpPr>
          <p:nvPr>
            <p:ph idx="1"/>
          </p:nvPr>
        </p:nvSpPr>
        <p:spPr>
          <a:xfrm>
            <a:off x="1725754" y="1671637"/>
            <a:ext cx="6789595" cy="4652963"/>
          </a:xfrm>
        </p:spPr>
        <p:txBody>
          <a:bodyPr>
            <a:normAutofit fontScale="62500" lnSpcReduction="20000"/>
          </a:bodyPr>
          <a:lstStyle/>
          <a:p>
            <a:pPr marL="0" lvl="0" indent="0">
              <a:buNone/>
            </a:pPr>
            <a:r>
              <a:rPr lang="en-US" dirty="0">
                <a:sym typeface="Calibri"/>
              </a:rPr>
              <a:t>Docker Image </a:t>
            </a:r>
          </a:p>
          <a:p>
            <a:pPr lvl="0"/>
            <a:r>
              <a:rPr lang="en-US" dirty="0">
                <a:sym typeface="Calibri"/>
              </a:rPr>
              <a:t>The basis of a Docker container </a:t>
            </a:r>
          </a:p>
          <a:p>
            <a:pPr lvl="0"/>
            <a:endParaRPr lang="en-US" dirty="0">
              <a:sym typeface="Calibri"/>
            </a:endParaRPr>
          </a:p>
          <a:p>
            <a:pPr marL="0" lvl="0" indent="0">
              <a:buNone/>
            </a:pPr>
            <a:r>
              <a:rPr lang="en-US" dirty="0">
                <a:sym typeface="Calibri"/>
              </a:rPr>
              <a:t>Docker Container </a:t>
            </a:r>
          </a:p>
          <a:p>
            <a:pPr lvl="0"/>
            <a:r>
              <a:rPr lang="en-US" dirty="0">
                <a:sym typeface="Calibri"/>
              </a:rPr>
              <a:t>The standard unit in which the application service resides </a:t>
            </a:r>
          </a:p>
          <a:p>
            <a:pPr lvl="0"/>
            <a:endParaRPr lang="en-US" dirty="0">
              <a:sym typeface="Calibri"/>
            </a:endParaRPr>
          </a:p>
          <a:p>
            <a:pPr marL="0" lvl="0" indent="0">
              <a:buNone/>
            </a:pPr>
            <a:r>
              <a:rPr lang="en-US" dirty="0">
                <a:sym typeface="Calibri"/>
              </a:rPr>
              <a:t>Docker Engine </a:t>
            </a:r>
          </a:p>
          <a:p>
            <a:pPr lvl="0"/>
            <a:r>
              <a:rPr lang="en-US" dirty="0">
                <a:sym typeface="Calibri"/>
              </a:rPr>
              <a:t>Creates, ships and runs Docker containers deployable on physical or virtual host locally, in a datacenter or cloud service provider </a:t>
            </a:r>
          </a:p>
          <a:p>
            <a:pPr lvl="0"/>
            <a:endParaRPr lang="en-US" dirty="0">
              <a:sym typeface="Calibri"/>
            </a:endParaRPr>
          </a:p>
          <a:p>
            <a:pPr marL="0" lvl="0" indent="0">
              <a:buNone/>
            </a:pPr>
            <a:r>
              <a:rPr lang="en-US" dirty="0">
                <a:sym typeface="Calibri"/>
              </a:rPr>
              <a:t>Docker Registry </a:t>
            </a:r>
          </a:p>
          <a:p>
            <a:pPr lvl="0"/>
            <a:r>
              <a:rPr lang="en-US" dirty="0">
                <a:sym typeface="Calibri"/>
              </a:rPr>
              <a:t>On-premises registry for image storing and collaboration </a:t>
            </a:r>
          </a:p>
          <a:p>
            <a:pPr lvl="0"/>
            <a:endParaRPr lang="en-US" dirty="0">
              <a:sym typeface="Calibri"/>
            </a:endParaRPr>
          </a:p>
        </p:txBody>
      </p:sp>
      <p:pic>
        <p:nvPicPr>
          <p:cNvPr id="183" name="Shape 183"/>
          <p:cNvPicPr preferRelativeResize="0"/>
          <p:nvPr/>
        </p:nvPicPr>
        <p:blipFill rotWithShape="1">
          <a:blip r:embed="rId3">
            <a:alphaModFix/>
          </a:blip>
          <a:srcRect/>
          <a:stretch/>
        </p:blipFill>
        <p:spPr>
          <a:xfrm>
            <a:off x="685800" y="1481933"/>
            <a:ext cx="1039955" cy="438546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dirty="0">
                <a:latin typeface="Calibri"/>
                <a:ea typeface="Calibri"/>
                <a:cs typeface="Calibri"/>
                <a:sym typeface="Calibri"/>
              </a:rPr>
              <a:t>Launching Multiple </a:t>
            </a:r>
            <a:r>
              <a:rPr lang="en-US" dirty="0">
                <a:latin typeface="Calibri"/>
                <a:ea typeface="Calibri"/>
                <a:cs typeface="Calibri"/>
                <a:sym typeface="Calibri"/>
              </a:rPr>
              <a:t>C</a:t>
            </a:r>
            <a:r>
              <a:rPr lang="en-US" sz="3600" b="1" i="0" u="none" strike="noStrike" cap="none" dirty="0">
                <a:latin typeface="Calibri"/>
                <a:ea typeface="Calibri"/>
                <a:cs typeface="Calibri"/>
                <a:sym typeface="Calibri"/>
              </a:rPr>
              <a:t>ontainers </a:t>
            </a:r>
            <a:br>
              <a:rPr lang="en-US" sz="3600" b="1" i="0" u="none" strike="noStrike" cap="none" dirty="0">
                <a:latin typeface="Calibri"/>
                <a:ea typeface="Calibri"/>
                <a:cs typeface="Calibri"/>
                <a:sym typeface="Calibri"/>
              </a:rPr>
            </a:br>
            <a:r>
              <a:rPr lang="en-US" sz="3600" b="1" i="0" u="none" strike="noStrike" cap="none" dirty="0">
                <a:latin typeface="Calibri"/>
                <a:ea typeface="Calibri"/>
                <a:cs typeface="Calibri"/>
                <a:sym typeface="Calibri"/>
              </a:rPr>
              <a:t>is Clumsy</a:t>
            </a:r>
          </a:p>
        </p:txBody>
      </p:sp>
      <p:pic>
        <p:nvPicPr>
          <p:cNvPr id="796" name="Shape 796"/>
          <p:cNvPicPr preferRelativeResize="0">
            <a:picLocks noGrp="1"/>
          </p:cNvPicPr>
          <p:nvPr>
            <p:ph idx="1"/>
          </p:nvPr>
        </p:nvPicPr>
        <p:blipFill rotWithShape="1">
          <a:blip r:embed="rId3">
            <a:alphaModFix/>
          </a:blip>
          <a:srcRect/>
          <a:stretch/>
        </p:blipFill>
        <p:spPr>
          <a:xfrm>
            <a:off x="304800" y="1600200"/>
            <a:ext cx="3111500" cy="4064000"/>
          </a:xfrm>
          <a:prstGeom prst="rect">
            <a:avLst/>
          </a:prstGeom>
          <a:noFill/>
          <a:ln>
            <a:noFill/>
          </a:ln>
        </p:spPr>
      </p:pic>
      <p:sp>
        <p:nvSpPr>
          <p:cNvPr id="797" name="Shape 797"/>
          <p:cNvSpPr txBox="1"/>
          <p:nvPr/>
        </p:nvSpPr>
        <p:spPr>
          <a:xfrm>
            <a:off x="3416300" y="2367678"/>
            <a:ext cx="4190999"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pull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pull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build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build ... </a:t>
            </a:r>
          </a:p>
          <a:p>
            <a:pPr marL="0" marR="0" lvl="0" indent="0" algn="l" rtl="0">
              <a:spcBef>
                <a:spcPts val="0"/>
              </a:spcBef>
              <a:spcAft>
                <a:spcPts val="0"/>
              </a:spcAft>
              <a:buNone/>
            </a:pPr>
            <a:endParaRPr sz="2000" b="1" dirty="0">
              <a:solidFill>
                <a:schemeClr val="dk1"/>
              </a:solidFill>
              <a:latin typeface="+mn-lt"/>
              <a:ea typeface="Arial"/>
              <a:cs typeface="Arial"/>
              <a:sym typeface="Arial"/>
            </a:endParaRP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 </a:t>
            </a:r>
          </a:p>
          <a:p>
            <a:pPr marL="0" marR="0" lvl="0" indent="0" algn="l" rtl="0">
              <a:spcBef>
                <a:spcPts val="0"/>
              </a:spcBef>
              <a:spcAft>
                <a:spcPts val="0"/>
              </a:spcAft>
              <a:buSzPct val="25000"/>
              <a:buNone/>
            </a:pPr>
            <a:r>
              <a:rPr lang="en-US" sz="2000" b="1" dirty="0">
                <a:solidFill>
                  <a:schemeClr val="dk1"/>
                </a:solidFill>
                <a:latin typeface="+mn-lt"/>
                <a:ea typeface="Arial"/>
                <a:cs typeface="Arial"/>
                <a:sym typeface="Arial"/>
              </a:rPr>
              <a:t>$ </a:t>
            </a:r>
            <a:r>
              <a:rPr lang="en-US" sz="2000" b="1" dirty="0" err="1">
                <a:solidFill>
                  <a:schemeClr val="dk1"/>
                </a:solidFill>
                <a:latin typeface="+mn-lt"/>
                <a:ea typeface="Arial"/>
                <a:cs typeface="Arial"/>
                <a:sym typeface="Arial"/>
              </a:rPr>
              <a:t>docker</a:t>
            </a:r>
            <a:r>
              <a:rPr lang="en-US" sz="2000" b="1" dirty="0">
                <a:solidFill>
                  <a:schemeClr val="dk1"/>
                </a:solidFill>
                <a:latin typeface="+mn-lt"/>
                <a:ea typeface="Arial"/>
                <a:cs typeface="Arial"/>
                <a:sym typeface="Arial"/>
              </a:rPr>
              <a:t> run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4" name="Shape 804"/>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rtl="0">
              <a:spcBef>
                <a:spcPts val="0"/>
              </a:spcBef>
              <a:spcAft>
                <a:spcPts val="0"/>
              </a:spcAft>
              <a:buSzPct val="25000"/>
              <a:buNone/>
            </a:pPr>
            <a:r>
              <a:rPr lang="en-US" sz="3600" b="1" i="0" u="none" strike="noStrike" cap="none">
                <a:latin typeface="Calibri"/>
                <a:ea typeface="Calibri"/>
                <a:cs typeface="Calibri"/>
                <a:sym typeface="Calibri"/>
              </a:rPr>
              <a:t>Docker Compose or Swarm Launches app with a single command</a:t>
            </a:r>
          </a:p>
        </p:txBody>
      </p:sp>
      <p:pic>
        <p:nvPicPr>
          <p:cNvPr id="802" name="Shape 802"/>
          <p:cNvPicPr preferRelativeResize="0">
            <a:picLocks noGrp="1"/>
          </p:cNvPicPr>
          <p:nvPr>
            <p:ph idx="1"/>
          </p:nvPr>
        </p:nvPicPr>
        <p:blipFill rotWithShape="1">
          <a:blip r:embed="rId3">
            <a:alphaModFix/>
          </a:blip>
          <a:srcRect/>
          <a:stretch/>
        </p:blipFill>
        <p:spPr>
          <a:xfrm>
            <a:off x="1200150" y="855268"/>
            <a:ext cx="6743700" cy="2654400"/>
          </a:xfrm>
          <a:prstGeom prst="rect">
            <a:avLst/>
          </a:prstGeom>
          <a:noFill/>
          <a:ln>
            <a:noFill/>
          </a:ln>
        </p:spPr>
      </p:pic>
      <p:pic>
        <p:nvPicPr>
          <p:cNvPr id="803" name="Shape 803"/>
          <p:cNvPicPr preferRelativeResize="0">
            <a:picLocks noGrp="1"/>
          </p:cNvPicPr>
          <p:nvPr>
            <p:ph type="body" idx="4294967295"/>
          </p:nvPr>
        </p:nvPicPr>
        <p:blipFill rotWithShape="1">
          <a:blip r:embed="rId3">
            <a:alphaModFix/>
          </a:blip>
          <a:srcRect/>
          <a:stretch/>
        </p:blipFill>
        <p:spPr>
          <a:xfrm>
            <a:off x="0" y="3433763"/>
            <a:ext cx="6743700" cy="2654300"/>
          </a:xfrm>
          <a:prstGeom prst="rect">
            <a:avLst/>
          </a:prstGeom>
          <a:noFill/>
          <a:ln>
            <a:noFill/>
          </a:ln>
        </p:spPr>
      </p:pic>
      <p:sp>
        <p:nvSpPr>
          <p:cNvPr id="805" name="Shape 805"/>
          <p:cNvSpPr txBox="1"/>
          <p:nvPr/>
        </p:nvSpPr>
        <p:spPr>
          <a:xfrm>
            <a:off x="3435275" y="4631025"/>
            <a:ext cx="2592300" cy="495000"/>
          </a:xfrm>
          <a:prstGeom prst="rect">
            <a:avLst/>
          </a:prstGeom>
          <a:solidFill>
            <a:srgbClr val="FFFFFF"/>
          </a:solidFill>
          <a:ln>
            <a:noFill/>
          </a:ln>
        </p:spPr>
        <p:txBody>
          <a:bodyPr lIns="91425" tIns="91425" rIns="91425" bIns="91425" anchor="t" anchorCtr="0">
            <a:noAutofit/>
          </a:bodyPr>
          <a:lstStyle/>
          <a:p>
            <a:pPr lvl="0">
              <a:spcBef>
                <a:spcPts val="0"/>
              </a:spcBef>
              <a:buNone/>
            </a:pPr>
            <a:r>
              <a:rPr lang="en-US" sz="1600">
                <a:latin typeface="Consolas"/>
                <a:ea typeface="Consolas"/>
                <a:cs typeface="Consolas"/>
                <a:sym typeface="Consolas"/>
              </a:rPr>
              <a:t>$ docker stack deploy</a:t>
            </a:r>
          </a:p>
        </p:txBody>
      </p:sp>
      <p:sp>
        <p:nvSpPr>
          <p:cNvPr id="806" name="Shape 806"/>
          <p:cNvSpPr txBox="1"/>
          <p:nvPr/>
        </p:nvSpPr>
        <p:spPr>
          <a:xfrm>
            <a:off x="3435275" y="2040225"/>
            <a:ext cx="2592300" cy="4950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US" sz="1600">
                <a:latin typeface="Consolas"/>
                <a:ea typeface="Consolas"/>
                <a:cs typeface="Consolas"/>
                <a:sym typeface="Consolas"/>
              </a:rPr>
              <a:t>$ docker-compose up</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p:txBody>
          <a:bodyPr/>
          <a:lstStyle/>
          <a:p>
            <a:pPr lvl="0"/>
            <a:r>
              <a:rPr lang="en-US" dirty="0">
                <a:sym typeface="Calibri"/>
              </a:rPr>
              <a:t>Docker Compose Commands</a:t>
            </a:r>
          </a:p>
        </p:txBody>
      </p:sp>
      <p:graphicFrame>
        <p:nvGraphicFramePr>
          <p:cNvPr id="812" name="Shape 812"/>
          <p:cNvGraphicFramePr/>
          <p:nvPr>
            <p:extLst>
              <p:ext uri="{D42A27DB-BD31-4B8C-83A1-F6EECF244321}">
                <p14:modId xmlns:p14="http://schemas.microsoft.com/office/powerpoint/2010/main" val="2405590560"/>
              </p:ext>
            </p:extLst>
          </p:nvPr>
        </p:nvGraphicFramePr>
        <p:xfrm>
          <a:off x="304800" y="1828800"/>
          <a:ext cx="8382000" cy="3124198"/>
        </p:xfrm>
        <a:graphic>
          <a:graphicData uri="http://schemas.openxmlformats.org/drawingml/2006/table">
            <a:tbl>
              <a:tblPr firstRow="1" bandRow="1">
                <a:tableStyleId>{EB344D84-9AFB-497E-A393-DC336BA19D2E}</a:tableStyleId>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464495">
                <a:tc>
                  <a:txBody>
                    <a:bodyPr/>
                    <a:lstStyle/>
                    <a:p>
                      <a:pPr marL="0" marR="0" lvl="0" indent="0" algn="ctr" rtl="0">
                        <a:lnSpc>
                          <a:spcPct val="100000"/>
                        </a:lnSpc>
                        <a:spcBef>
                          <a:spcPts val="0"/>
                        </a:spcBef>
                        <a:spcAft>
                          <a:spcPts val="0"/>
                        </a:spcAft>
                        <a:buClr>
                          <a:schemeClr val="lt1"/>
                        </a:buClr>
                        <a:buSzPct val="25000"/>
                        <a:buFont typeface="Arial"/>
                        <a:buNone/>
                      </a:pPr>
                      <a:r>
                        <a:rPr lang="en-US" sz="1800" dirty="0">
                          <a:sym typeface="Arial"/>
                        </a:rPr>
                        <a:t>Command </a:t>
                      </a:r>
                      <a:endParaRPr lang="en-US" sz="1800" b="1" dirty="0">
                        <a:solidFill>
                          <a:schemeClr val="lt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a:sym typeface="Arial"/>
                        </a:rPr>
                        <a:t>Description </a:t>
                      </a:r>
                      <a:endParaRPr lang="en-US" sz="1800" b="1">
                        <a:solidFill>
                          <a:schemeClr val="lt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464495">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docker-compose up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(Re)build services </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464495">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docker-compose kill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Kill the containers </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464495">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docker-compose logs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Show the logs of the containers </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801723">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err="1">
                          <a:sym typeface="Arial"/>
                        </a:rPr>
                        <a:t>docker</a:t>
                      </a:r>
                      <a:r>
                        <a:rPr lang="en-US" sz="1800" b="1" dirty="0">
                          <a:sym typeface="Arial"/>
                        </a:rPr>
                        <a:t>-compose down </a:t>
                      </a:r>
                    </a:p>
                    <a:p>
                      <a:pPr marL="0" marR="0" lvl="0" indent="0" algn="ctr" rtl="0">
                        <a:spcBef>
                          <a:spcPts val="0"/>
                        </a:spcBef>
                        <a:buSzPct val="25000"/>
                        <a:buNone/>
                      </a:pPr>
                      <a:endParaRPr sz="1800" b="1" dirty="0"/>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sym typeface="Arial"/>
                        </a:rPr>
                        <a:t>Stop and remove images, containers, volumes and networks </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464495">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err="1">
                          <a:sym typeface="Arial"/>
                        </a:rPr>
                        <a:t>docker</a:t>
                      </a:r>
                      <a:r>
                        <a:rPr lang="en-US" sz="1800" b="1" dirty="0">
                          <a:sym typeface="Arial"/>
                        </a:rPr>
                        <a:t>-compose </a:t>
                      </a:r>
                      <a:r>
                        <a:rPr lang="en-US" sz="1800" b="1" dirty="0" err="1">
                          <a:sym typeface="Arial"/>
                        </a:rPr>
                        <a:t>rm</a:t>
                      </a:r>
                      <a:r>
                        <a:rPr lang="en-US" sz="1800" b="1" dirty="0">
                          <a:sym typeface="Arial"/>
                        </a:rPr>
                        <a:t> </a:t>
                      </a:r>
                      <a:endParaRPr lang="en-US" sz="1800" b="1" dirty="0">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a:sym typeface="Arial"/>
                        </a:rPr>
                        <a:t>Remove stopped containers </a:t>
                      </a:r>
                      <a:endParaRPr lang="en-US" sz="1800" b="1"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Compose to Deploy a Cluster</a:t>
            </a:r>
          </a:p>
          <a:p>
            <a:pPr lvl="0" algn="l" rtl="0">
              <a:spcBef>
                <a:spcPts val="0"/>
              </a:spcBef>
              <a:buNone/>
            </a:pPr>
            <a:endParaRPr sz="4000" dirty="0"/>
          </a:p>
        </p:txBody>
      </p:sp>
      <p:sp>
        <p:nvSpPr>
          <p:cNvPr id="823" name="Shape 823"/>
          <p:cNvSpPr txBox="1">
            <a:spLocks noGrp="1"/>
          </p:cNvSpPr>
          <p:nvPr>
            <p:ph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First, install Compose:</a:t>
            </a:r>
          </a:p>
          <a:p>
            <a:pPr marL="0" lvl="0" indent="0" rtl="0">
              <a:spcBef>
                <a:spcPts val="0"/>
              </a:spcBef>
              <a:buNone/>
            </a:pPr>
            <a:r>
              <a:rPr lang="en-US" sz="1800" u="sng" dirty="0">
                <a:solidFill>
                  <a:schemeClr val="hlink"/>
                </a:solidFill>
                <a:latin typeface="Arial"/>
                <a:ea typeface="Arial"/>
                <a:cs typeface="Arial"/>
                <a:sym typeface="Arial"/>
                <a:hlinkClick r:id="rId3"/>
              </a:rPr>
              <a:t>https://github.com/docker/compose/releases</a:t>
            </a:r>
            <a:r>
              <a:rPr lang="en-US" sz="1800" dirty="0">
                <a:latin typeface="Arial"/>
                <a:ea typeface="Arial"/>
                <a:cs typeface="Arial"/>
                <a:sym typeface="Arial"/>
              </a:rPr>
              <a:t> </a:t>
            </a:r>
          </a:p>
          <a:p>
            <a:pPr marL="0" lvl="0" indent="0">
              <a:spcBef>
                <a:spcPts val="0"/>
              </a:spcBef>
              <a:buNone/>
            </a:pPr>
            <a:r>
              <a:rPr lang="en-US" sz="1600" b="0" dirty="0">
                <a:latin typeface="Calibri" panose="020F0502020204030204" pitchFamily="34" charset="0"/>
                <a:cs typeface="Calibri" panose="020F0502020204030204" pitchFamily="34" charset="0"/>
              </a:rPr>
              <a:t>$ curl -L https://</a:t>
            </a:r>
            <a:r>
              <a:rPr lang="en-US" sz="1600" b="0" dirty="0" err="1">
                <a:latin typeface="Calibri" panose="020F0502020204030204" pitchFamily="34" charset="0"/>
                <a:cs typeface="Calibri" panose="020F0502020204030204" pitchFamily="34" charset="0"/>
              </a:rPr>
              <a:t>github.com</a:t>
            </a:r>
            <a:r>
              <a:rPr lang="en-US" sz="1600" b="0" dirty="0">
                <a:latin typeface="Calibri" panose="020F0502020204030204" pitchFamily="34" charset="0"/>
                <a:cs typeface="Calibri" panose="020F0502020204030204" pitchFamily="34" charset="0"/>
              </a:rPr>
              <a:t>/docker/compose/releases/download/1.23.2/docker-compose-`</a:t>
            </a:r>
            <a:r>
              <a:rPr lang="en-US" sz="1600" b="0" dirty="0" err="1">
                <a:latin typeface="Calibri" panose="020F0502020204030204" pitchFamily="34" charset="0"/>
                <a:cs typeface="Calibri" panose="020F0502020204030204" pitchFamily="34" charset="0"/>
              </a:rPr>
              <a:t>uname</a:t>
            </a:r>
            <a:r>
              <a:rPr lang="en-US" sz="1600" b="0" dirty="0">
                <a:latin typeface="Calibri" panose="020F0502020204030204" pitchFamily="34" charset="0"/>
                <a:cs typeface="Calibri" panose="020F0502020204030204" pitchFamily="34" charset="0"/>
              </a:rPr>
              <a:t> -s`-`</a:t>
            </a:r>
            <a:r>
              <a:rPr lang="en-US" sz="1600" b="0" dirty="0" err="1">
                <a:latin typeface="Calibri" panose="020F0502020204030204" pitchFamily="34" charset="0"/>
                <a:cs typeface="Calibri" panose="020F0502020204030204" pitchFamily="34" charset="0"/>
              </a:rPr>
              <a:t>uname</a:t>
            </a:r>
            <a:r>
              <a:rPr lang="en-US" sz="1600" b="0" dirty="0">
                <a:latin typeface="Calibri" panose="020F0502020204030204" pitchFamily="34" charset="0"/>
                <a:cs typeface="Calibri" panose="020F0502020204030204" pitchFamily="34" charset="0"/>
              </a:rPr>
              <a:t> -m` -o /</a:t>
            </a:r>
            <a:r>
              <a:rPr lang="en-US" sz="1600" b="0" dirty="0" err="1">
                <a:latin typeface="Calibri" panose="020F0502020204030204" pitchFamily="34" charset="0"/>
                <a:cs typeface="Calibri" panose="020F0502020204030204" pitchFamily="34" charset="0"/>
              </a:rPr>
              <a:t>usr</a:t>
            </a:r>
            <a:r>
              <a:rPr lang="en-US" sz="1600" b="0" dirty="0">
                <a:latin typeface="Calibri" panose="020F0502020204030204" pitchFamily="34" charset="0"/>
                <a:cs typeface="Calibri" panose="020F0502020204030204" pitchFamily="34" charset="0"/>
              </a:rPr>
              <a:t>/local/bin/docker-compose</a:t>
            </a:r>
          </a:p>
          <a:p>
            <a:pPr marL="0" lvl="0" indent="0">
              <a:spcBef>
                <a:spcPts val="0"/>
              </a:spcBef>
              <a:buNone/>
            </a:pPr>
            <a:r>
              <a:rPr lang="en-US" sz="1600" b="0" dirty="0">
                <a:latin typeface="Calibri" panose="020F0502020204030204" pitchFamily="34" charset="0"/>
                <a:cs typeface="Calibri" panose="020F0502020204030204" pitchFamily="34" charset="0"/>
              </a:rPr>
              <a:t>$ </a:t>
            </a:r>
            <a:r>
              <a:rPr lang="en-US" sz="1600" b="0" dirty="0" err="1">
                <a:latin typeface="Calibri" panose="020F0502020204030204" pitchFamily="34" charset="0"/>
                <a:cs typeface="Calibri" panose="020F0502020204030204" pitchFamily="34" charset="0"/>
              </a:rPr>
              <a:t>chmod</a:t>
            </a:r>
            <a:r>
              <a:rPr lang="en-US" sz="1600" b="0" dirty="0">
                <a:latin typeface="Calibri" panose="020F0502020204030204" pitchFamily="34" charset="0"/>
                <a:cs typeface="Calibri" panose="020F0502020204030204" pitchFamily="34" charset="0"/>
              </a:rPr>
              <a:t> +x /</a:t>
            </a:r>
            <a:r>
              <a:rPr lang="en-US" sz="1600" b="0" dirty="0" err="1">
                <a:latin typeface="Calibri" panose="020F0502020204030204" pitchFamily="34" charset="0"/>
                <a:cs typeface="Calibri" panose="020F0502020204030204" pitchFamily="34" charset="0"/>
              </a:rPr>
              <a:t>usr</a:t>
            </a:r>
            <a:r>
              <a:rPr lang="en-US" sz="1600" b="0" dirty="0">
                <a:latin typeface="Calibri" panose="020F0502020204030204" pitchFamily="34" charset="0"/>
                <a:cs typeface="Calibri" panose="020F0502020204030204" pitchFamily="34" charset="0"/>
              </a:rPr>
              <a:t>/local/bin/docker-compose</a:t>
            </a:r>
            <a:endParaRPr sz="1600" b="0" dirty="0">
              <a:latin typeface="Calibri" panose="020F0502020204030204" pitchFamily="34" charset="0"/>
              <a:ea typeface="Arial"/>
              <a:cs typeface="Calibri" panose="020F0502020204030204" pitchFamily="34" charset="0"/>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Then, Compose “Getting Started” Lab:</a:t>
            </a:r>
          </a:p>
          <a:p>
            <a:pPr marL="0" lvl="0" indent="0">
              <a:spcBef>
                <a:spcPts val="0"/>
              </a:spcBef>
              <a:buNone/>
            </a:pPr>
            <a:r>
              <a:rPr lang="en-US" sz="1800" u="sng" dirty="0">
                <a:solidFill>
                  <a:schemeClr val="hlink"/>
                </a:solidFill>
                <a:latin typeface="Arial"/>
                <a:ea typeface="Arial"/>
                <a:cs typeface="Arial"/>
                <a:sym typeface="Arial"/>
                <a:hlinkClick r:id="rId4"/>
              </a:rPr>
              <a:t>https://github.com/techtown-training/docker-bootcamp/blob/master/exercise/exercise5.1-docker-compose.md</a:t>
            </a:r>
            <a:endParaRPr lang="en-US" sz="1800" u="sng" dirty="0">
              <a:solidFill>
                <a:schemeClr val="hlink"/>
              </a:solidFill>
              <a:latin typeface="Arial"/>
              <a:ea typeface="Arial"/>
              <a:cs typeface="Arial"/>
              <a:sym typeface="Arial"/>
            </a:endParaRPr>
          </a:p>
          <a:p>
            <a:pPr marL="0" lvl="0" indent="0">
              <a:spcBef>
                <a:spcPts val="0"/>
              </a:spcBef>
              <a:buNone/>
            </a:pPr>
            <a:endParaRPr lang="en-US" sz="1800" u="sng" dirty="0">
              <a:solidFill>
                <a:schemeClr val="hlink"/>
              </a:solidFill>
              <a:latin typeface="Arial"/>
              <a:ea typeface="Arial"/>
              <a:cs typeface="Arial"/>
              <a:sym typeface="Arial"/>
            </a:endParaRPr>
          </a:p>
        </p:txBody>
      </p:sp>
      <p:grpSp>
        <p:nvGrpSpPr>
          <p:cNvPr id="818" name="Shape 818"/>
          <p:cNvGrpSpPr/>
          <p:nvPr/>
        </p:nvGrpSpPr>
        <p:grpSpPr>
          <a:xfrm>
            <a:off x="152400" y="762000"/>
            <a:ext cx="6934200" cy="1066800"/>
            <a:chOff x="457200" y="2971800"/>
            <a:chExt cx="4572000" cy="1066800"/>
          </a:xfrm>
        </p:grpSpPr>
        <p:pic>
          <p:nvPicPr>
            <p:cNvPr id="819" name="Shape 819" descr="icon of person performing a computer lab" title="icon of person performing a computer lab"/>
            <p:cNvPicPr preferRelativeResize="0"/>
            <p:nvPr/>
          </p:nvPicPr>
          <p:blipFill rotWithShape="1">
            <a:blip r:embed="rId5">
              <a:alphaModFix/>
            </a:blip>
            <a:srcRect/>
            <a:stretch/>
          </p:blipFill>
          <p:spPr>
            <a:xfrm>
              <a:off x="457200" y="2971800"/>
              <a:ext cx="1066800" cy="1066800"/>
            </a:xfrm>
            <a:prstGeom prst="rect">
              <a:avLst/>
            </a:prstGeom>
            <a:noFill/>
            <a:ln>
              <a:noFill/>
            </a:ln>
          </p:spPr>
        </p:pic>
        <p:sp>
          <p:nvSpPr>
            <p:cNvPr id="820" name="Shape 820"/>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5.1 CLASSROOM WORK</a:t>
              </a:r>
            </a:p>
          </p:txBody>
        </p:sp>
        <p:cxnSp>
          <p:nvCxnSpPr>
            <p:cNvPr id="821" name="Shape 821"/>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22" name="Shape 822"/>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p:txBody>
          <a:bodyPr/>
          <a:lstStyle/>
          <a:p>
            <a:pPr lvl="0"/>
            <a:r>
              <a:rPr lang="en-US" dirty="0">
                <a:sym typeface="Calibri"/>
              </a:rPr>
              <a:t>Docker </a:t>
            </a:r>
            <a:r>
              <a:rPr lang="en-US" dirty="0"/>
              <a:t>Swarm</a:t>
            </a:r>
            <a:r>
              <a:rPr lang="en-US" dirty="0">
                <a:sym typeface="Calibri"/>
              </a:rPr>
              <a:t> Commands</a:t>
            </a:r>
          </a:p>
        </p:txBody>
      </p:sp>
      <p:graphicFrame>
        <p:nvGraphicFramePr>
          <p:cNvPr id="829" name="Shape 829"/>
          <p:cNvGraphicFramePr/>
          <p:nvPr>
            <p:extLst>
              <p:ext uri="{D42A27DB-BD31-4B8C-83A1-F6EECF244321}">
                <p14:modId xmlns:p14="http://schemas.microsoft.com/office/powerpoint/2010/main" val="125504639"/>
              </p:ext>
            </p:extLst>
          </p:nvPr>
        </p:nvGraphicFramePr>
        <p:xfrm>
          <a:off x="457200" y="1905000"/>
          <a:ext cx="8382000" cy="2895600"/>
        </p:xfrm>
        <a:graphic>
          <a:graphicData uri="http://schemas.openxmlformats.org/drawingml/2006/table">
            <a:tbl>
              <a:tblPr firstRow="1" bandRow="1">
                <a:tableStyleId>{EB344D84-9AFB-497E-A393-DC336BA19D2E}</a:tableStyleId>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579120">
                <a:tc>
                  <a:txBody>
                    <a:bodyPr/>
                    <a:lstStyle/>
                    <a:p>
                      <a:pPr marL="0" marR="0" lvl="0" indent="0" algn="ctr" rtl="0">
                        <a:lnSpc>
                          <a:spcPct val="100000"/>
                        </a:lnSpc>
                        <a:spcBef>
                          <a:spcPts val="0"/>
                        </a:spcBef>
                        <a:spcAft>
                          <a:spcPts val="0"/>
                        </a:spcAft>
                        <a:buClr>
                          <a:schemeClr val="lt1"/>
                        </a:buClr>
                        <a:buSzPct val="25000"/>
                        <a:buFont typeface="Arial"/>
                        <a:buNone/>
                      </a:pPr>
                      <a:r>
                        <a:rPr lang="en-US" sz="1800" dirty="0">
                          <a:sym typeface="Arial"/>
                        </a:rPr>
                        <a:t>Command </a:t>
                      </a:r>
                      <a:endParaRPr lang="en-US" sz="1800" b="1" dirty="0">
                        <a:solidFill>
                          <a:schemeClr val="lt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dirty="0">
                          <a:sym typeface="Arial"/>
                        </a:rPr>
                        <a:t>Description </a:t>
                      </a:r>
                      <a:endParaRPr lang="en-US" sz="1800" b="1" dirty="0">
                        <a:solidFill>
                          <a:schemeClr val="lt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579120">
                <a:tc>
                  <a:txBody>
                    <a:bodyPr/>
                    <a:lstStyle/>
                    <a:p>
                      <a:pPr marL="0" marR="0" lvl="0" indent="-69850" algn="ctr" rtl="0">
                        <a:lnSpc>
                          <a:spcPct val="100000"/>
                        </a:lnSpc>
                        <a:spcBef>
                          <a:spcPts val="0"/>
                        </a:spcBef>
                        <a:spcAft>
                          <a:spcPts val="0"/>
                        </a:spcAft>
                        <a:buClr>
                          <a:schemeClr val="dk1"/>
                        </a:buClr>
                        <a:buSzPct val="61111"/>
                        <a:buFont typeface="Arial"/>
                        <a:buNone/>
                      </a:pPr>
                      <a:r>
                        <a:rPr lang="en-US" sz="1800" b="1"/>
                        <a:t>docker swarm init</a:t>
                      </a:r>
                      <a:r>
                        <a:rPr lang="en-US" sz="1800" b="1">
                          <a:sym typeface="Arial"/>
                        </a:rPr>
                        <a:t>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a:t>Create a swarm</a:t>
                      </a:r>
                    </a:p>
                  </a:txBody>
                  <a:tcPr marL="91450" marR="91450" marT="45725" marB="45725"/>
                </a:tc>
                <a:extLst>
                  <a:ext uri="{0D108BD9-81ED-4DB2-BD59-A6C34878D82A}">
                    <a16:rowId xmlns:a16="http://schemas.microsoft.com/office/drawing/2014/main" val="10001"/>
                  </a:ext>
                </a:extLst>
              </a:tr>
              <a:tr h="579120">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t>docker stack deploy</a:t>
                      </a:r>
                      <a:r>
                        <a:rPr lang="en-US" sz="1800" b="1">
                          <a:sym typeface="Arial"/>
                        </a:rPr>
                        <a:t>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t>Deploy the swarm</a:t>
                      </a:r>
                    </a:p>
                  </a:txBody>
                  <a:tcPr marL="91450" marR="91450" marT="45725" marB="45725"/>
                </a:tc>
                <a:extLst>
                  <a:ext uri="{0D108BD9-81ED-4DB2-BD59-A6C34878D82A}">
                    <a16:rowId xmlns:a16="http://schemas.microsoft.com/office/drawing/2014/main" val="10002"/>
                  </a:ext>
                </a:extLst>
              </a:tr>
              <a:tr h="579120">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err="1"/>
                        <a:t>docker</a:t>
                      </a:r>
                      <a:r>
                        <a:rPr lang="en-US" sz="1800" b="1" dirty="0"/>
                        <a:t> stack services</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t>Show swarm services</a:t>
                      </a:r>
                    </a:p>
                  </a:txBody>
                  <a:tcPr marL="91450" marR="91450" marT="45725" marB="45725"/>
                </a:tc>
                <a:extLst>
                  <a:ext uri="{0D108BD9-81ED-4DB2-BD59-A6C34878D82A}">
                    <a16:rowId xmlns:a16="http://schemas.microsoft.com/office/drawing/2014/main" val="10003"/>
                  </a:ext>
                </a:extLst>
              </a:tr>
              <a:tr h="579120">
                <a:tc>
                  <a:txBody>
                    <a:bodyPr/>
                    <a:lstStyle/>
                    <a:p>
                      <a:pPr marL="0" marR="0" lvl="0" indent="0" algn="ctr" rtl="0">
                        <a:lnSpc>
                          <a:spcPct val="100000"/>
                        </a:lnSpc>
                        <a:spcBef>
                          <a:spcPts val="0"/>
                        </a:spcBef>
                        <a:spcAft>
                          <a:spcPts val="0"/>
                        </a:spcAft>
                        <a:buClr>
                          <a:schemeClr val="dk1"/>
                        </a:buClr>
                        <a:buSzPct val="25000"/>
                        <a:buFont typeface="Arial"/>
                        <a:buNone/>
                      </a:pPr>
                      <a:r>
                        <a:rPr lang="en-US" sz="1800" b="1"/>
                        <a:t>docker stack</a:t>
                      </a:r>
                      <a:r>
                        <a:rPr lang="en-US" sz="1800" b="1">
                          <a:sym typeface="Arial"/>
                        </a:rPr>
                        <a:t> rm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b="1" dirty="0"/>
                        <a:t>Remove stack</a:t>
                      </a: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t>Docker Swarm to Deploy a Cluster</a:t>
            </a:r>
          </a:p>
          <a:p>
            <a:pPr lvl="0" algn="l" rtl="0">
              <a:spcBef>
                <a:spcPts val="0"/>
              </a:spcBef>
              <a:buNone/>
            </a:pPr>
            <a:endParaRPr sz="4000" dirty="0">
              <a:solidFill>
                <a:srgbClr val="E36C09"/>
              </a:solidFill>
            </a:endParaRPr>
          </a:p>
        </p:txBody>
      </p:sp>
      <p:sp>
        <p:nvSpPr>
          <p:cNvPr id="841" name="Shape 841"/>
          <p:cNvSpPr txBox="1">
            <a:spLocks noGrp="1"/>
          </p:cNvSpPr>
          <p:nvPr>
            <p:ph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3.0 in Docker Labs</a:t>
            </a:r>
          </a:p>
          <a:p>
            <a:pPr marL="0" lvl="0" indent="0">
              <a:spcBef>
                <a:spcPts val="0"/>
              </a:spcBef>
              <a:buNone/>
            </a:pPr>
            <a:r>
              <a:rPr lang="en-US" sz="1800" u="sng" dirty="0">
                <a:solidFill>
                  <a:schemeClr val="hlink"/>
                </a:solidFill>
                <a:latin typeface="Arial"/>
                <a:ea typeface="Arial"/>
                <a:cs typeface="Arial"/>
                <a:sym typeface="Arial"/>
                <a:hlinkClick r:id="rId3"/>
              </a:rPr>
              <a:t>https://github.com/techtown-training/docker-bootcamp/blob/master/exercise/exercise5.2-voting-app.md</a:t>
            </a:r>
          </a:p>
          <a:p>
            <a:pPr marL="0" lvl="0" indent="0">
              <a:spcBef>
                <a:spcPts val="0"/>
              </a:spcBef>
              <a:buNone/>
            </a:pPr>
            <a:endParaRPr lang="en-US" sz="1800" u="sng" dirty="0">
              <a:solidFill>
                <a:schemeClr val="hlink"/>
              </a:solidFill>
              <a:latin typeface="Arial"/>
              <a:ea typeface="Arial"/>
              <a:cs typeface="Arial"/>
              <a:sym typeface="Arial"/>
              <a:hlinkClick r:id="rId3"/>
            </a:endParaRPr>
          </a:p>
          <a:p>
            <a:pPr marL="0" lvl="0" indent="0" rtl="0">
              <a:spcBef>
                <a:spcPts val="0"/>
              </a:spcBef>
              <a:buNone/>
            </a:pPr>
            <a:endParaRPr sz="1800" dirty="0">
              <a:latin typeface="Arial"/>
              <a:ea typeface="Arial"/>
              <a:cs typeface="Arial"/>
              <a:sym typeface="Arial"/>
            </a:endParaRPr>
          </a:p>
        </p:txBody>
      </p:sp>
      <p:grpSp>
        <p:nvGrpSpPr>
          <p:cNvPr id="835" name="Shape 835"/>
          <p:cNvGrpSpPr/>
          <p:nvPr/>
        </p:nvGrpSpPr>
        <p:grpSpPr>
          <a:xfrm>
            <a:off x="152400" y="762000"/>
            <a:ext cx="5943600" cy="1066800"/>
            <a:chOff x="457200" y="2971800"/>
            <a:chExt cx="4572000" cy="1066800"/>
          </a:xfrm>
        </p:grpSpPr>
        <p:pic>
          <p:nvPicPr>
            <p:cNvPr id="836" name="Shape 83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837" name="Shape 83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5.2 CLASSROOM WORK</a:t>
              </a:r>
            </a:p>
          </p:txBody>
        </p:sp>
        <p:cxnSp>
          <p:nvCxnSpPr>
            <p:cNvPr id="838" name="Shape 83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39" name="Shape 83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pic>
        <p:nvPicPr>
          <p:cNvPr id="840" name="Shape 840"/>
          <p:cNvPicPr preferRelativeResize="0"/>
          <p:nvPr/>
        </p:nvPicPr>
        <p:blipFill rotWithShape="1">
          <a:blip r:embed="rId5">
            <a:alphaModFix/>
          </a:blip>
          <a:srcRect/>
          <a:stretch/>
        </p:blipFill>
        <p:spPr>
          <a:xfrm>
            <a:off x="1991275" y="3160931"/>
            <a:ext cx="5030100" cy="28280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p:txBody>
          <a:bodyPr/>
          <a:lstStyle/>
          <a:p>
            <a:pPr lvl="0"/>
            <a:r>
              <a:rPr lang="en-US" dirty="0">
                <a:sym typeface="Calibri"/>
              </a:rPr>
              <a:t>Docker Networking</a:t>
            </a:r>
          </a:p>
        </p:txBody>
      </p:sp>
      <p:pic>
        <p:nvPicPr>
          <p:cNvPr id="847" name="Shape 847"/>
          <p:cNvPicPr preferRelativeResize="0">
            <a:picLocks noGrp="1"/>
          </p:cNvPicPr>
          <p:nvPr>
            <p:ph idx="1"/>
          </p:nvPr>
        </p:nvPicPr>
        <p:blipFill rotWithShape="1">
          <a:blip r:embed="rId3">
            <a:alphaModFix/>
          </a:blip>
          <a:stretch/>
        </p:blipFill>
        <p:spPr>
          <a:xfrm>
            <a:off x="2245518" y="1524000"/>
            <a:ext cx="4652963" cy="4652963"/>
          </a:xfr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txBox="1">
            <a:spLocks noGrp="1"/>
          </p:cNvSpPr>
          <p:nvPr>
            <p:ph type="title"/>
          </p:nvPr>
        </p:nvSpPr>
        <p:spPr/>
        <p:txBody>
          <a:bodyPr/>
          <a:lstStyle/>
          <a:p>
            <a:pPr lvl="0"/>
            <a:r>
              <a:rPr lang="en-US">
                <a:sym typeface="Calibri"/>
              </a:rPr>
              <a:t>Docker Network Defaults</a:t>
            </a:r>
          </a:p>
        </p:txBody>
      </p:sp>
      <p:sp>
        <p:nvSpPr>
          <p:cNvPr id="3" name="Content Placeholder 2"/>
          <p:cNvSpPr>
            <a:spLocks noGrp="1"/>
          </p:cNvSpPr>
          <p:nvPr>
            <p:ph idx="1"/>
          </p:nvPr>
        </p:nvSpPr>
        <p:spPr>
          <a:xfrm>
            <a:off x="457200" y="1524000"/>
            <a:ext cx="2956026" cy="4652963"/>
          </a:xfrm>
        </p:spPr>
        <p:txBody>
          <a:bodyPr>
            <a:normAutofit fontScale="70000" lnSpcReduction="20000"/>
          </a:bodyPr>
          <a:lstStyle/>
          <a:p>
            <a:r>
              <a:rPr lang="en-US" sz="2900" dirty="0"/>
              <a:t>Three networks are created by default (bridge, host &amp; none)</a:t>
            </a:r>
          </a:p>
          <a:p>
            <a:pPr lvl="1">
              <a:buFont typeface="Wingdings" panose="05000000000000000000" pitchFamily="2" charset="2"/>
              <a:buChar char="Ø"/>
            </a:pPr>
            <a:r>
              <a:rPr lang="en-US" sz="2900" dirty="0" err="1"/>
              <a:t>docker</a:t>
            </a:r>
            <a:r>
              <a:rPr lang="en-US" sz="2900" dirty="0"/>
              <a:t> network ls</a:t>
            </a:r>
          </a:p>
          <a:p>
            <a:r>
              <a:rPr lang="en-US" sz="2900" dirty="0"/>
              <a:t>We can easily inspect the bridge network  </a:t>
            </a:r>
          </a:p>
          <a:p>
            <a:pPr lvl="1">
              <a:buFont typeface="Wingdings" panose="05000000000000000000" pitchFamily="2" charset="2"/>
              <a:buChar char="Ø"/>
            </a:pPr>
            <a:r>
              <a:rPr lang="en-US" sz="2900" dirty="0" err="1"/>
              <a:t>docker</a:t>
            </a:r>
            <a:r>
              <a:rPr lang="en-US" sz="2900" dirty="0"/>
              <a:t> network inspect bridge</a:t>
            </a:r>
          </a:p>
          <a:p>
            <a:r>
              <a:rPr lang="en-US" sz="2900" dirty="0"/>
              <a:t>We see that a 172.17.0.0/16 address space is allocated. Created Containers are given an IP in this space by default. </a:t>
            </a:r>
          </a:p>
          <a:p>
            <a:endParaRPr lang="en-US" dirty="0"/>
          </a:p>
        </p:txBody>
      </p:sp>
      <p:pic>
        <p:nvPicPr>
          <p:cNvPr id="854" name="Shape 854"/>
          <p:cNvPicPr preferRelativeResize="0"/>
          <p:nvPr/>
        </p:nvPicPr>
        <p:blipFill rotWithShape="1">
          <a:blip r:embed="rId3">
            <a:alphaModFix/>
          </a:blip>
          <a:srcRect/>
          <a:stretch/>
        </p:blipFill>
        <p:spPr>
          <a:xfrm>
            <a:off x="3584676" y="1981200"/>
            <a:ext cx="5559323" cy="2590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a:spLocks noGrp="1"/>
          </p:cNvSpPr>
          <p:nvPr>
            <p:ph type="title"/>
          </p:nvPr>
        </p:nvSpPr>
        <p:spPr/>
        <p:txBody>
          <a:bodyPr/>
          <a:lstStyle/>
          <a:p>
            <a:pPr lvl="0"/>
            <a:r>
              <a:rPr lang="en-US">
                <a:sym typeface="Calibri"/>
              </a:rPr>
              <a:t>Docker Network Defaults</a:t>
            </a:r>
          </a:p>
        </p:txBody>
      </p:sp>
      <p:sp>
        <p:nvSpPr>
          <p:cNvPr id="3" name="Content Placeholder 2"/>
          <p:cNvSpPr>
            <a:spLocks noGrp="1"/>
          </p:cNvSpPr>
          <p:nvPr>
            <p:ph idx="1"/>
          </p:nvPr>
        </p:nvSpPr>
        <p:spPr>
          <a:xfrm>
            <a:off x="5993283" y="1524000"/>
            <a:ext cx="2845917" cy="4652963"/>
          </a:xfrm>
        </p:spPr>
        <p:txBody>
          <a:bodyPr>
            <a:normAutofit fontScale="62500" lnSpcReduction="20000"/>
          </a:bodyPr>
          <a:lstStyle/>
          <a:p>
            <a:r>
              <a:rPr lang="en-US" dirty="0"/>
              <a:t>Created container is attached to bridge network by default</a:t>
            </a:r>
          </a:p>
          <a:p>
            <a:pPr lvl="1">
              <a:buFont typeface="Wingdings" panose="05000000000000000000" pitchFamily="2" charset="2"/>
              <a:buChar char="Ø"/>
            </a:pPr>
            <a:r>
              <a:rPr lang="en-US" dirty="0"/>
              <a:t>Can be attached to user created networks as well with –network flag</a:t>
            </a:r>
          </a:p>
          <a:p>
            <a:r>
              <a:rPr lang="en-US" dirty="0"/>
              <a:t>Container is assigned 172.17.0.2 </a:t>
            </a:r>
            <a:r>
              <a:rPr lang="en-US" dirty="0" err="1"/>
              <a:t>ip</a:t>
            </a:r>
            <a:r>
              <a:rPr lang="en-US" dirty="0"/>
              <a:t> in the bridge network and appears in the </a:t>
            </a:r>
            <a:r>
              <a:rPr lang="en-US" dirty="0" err="1"/>
              <a:t>docker</a:t>
            </a:r>
            <a:r>
              <a:rPr lang="en-US" dirty="0"/>
              <a:t> inspect command</a:t>
            </a:r>
          </a:p>
          <a:p>
            <a:r>
              <a:rPr lang="en-US" dirty="0"/>
              <a:t>The container can then be pinged at 172.17.0.2</a:t>
            </a:r>
          </a:p>
        </p:txBody>
      </p:sp>
      <p:pic>
        <p:nvPicPr>
          <p:cNvPr id="861" name="Shape 861"/>
          <p:cNvPicPr preferRelativeResize="0"/>
          <p:nvPr/>
        </p:nvPicPr>
        <p:blipFill rotWithShape="1">
          <a:blip r:embed="rId3">
            <a:alphaModFix/>
          </a:blip>
          <a:srcRect/>
          <a:stretch/>
        </p:blipFill>
        <p:spPr>
          <a:xfrm>
            <a:off x="152400" y="1828801"/>
            <a:ext cx="5663149" cy="35813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Shape 866"/>
          <p:cNvSpPr txBox="1">
            <a:spLocks noGrp="1"/>
          </p:cNvSpPr>
          <p:nvPr>
            <p:ph type="title"/>
          </p:nvPr>
        </p:nvSpPr>
        <p:spPr/>
        <p:txBody>
          <a:bodyPr/>
          <a:lstStyle/>
          <a:p>
            <a:pPr lvl="0"/>
            <a:r>
              <a:rPr lang="en-US" dirty="0">
                <a:sym typeface="Calibri"/>
              </a:rPr>
              <a:t>Docker Network Commands </a:t>
            </a:r>
          </a:p>
        </p:txBody>
      </p:sp>
      <p:graphicFrame>
        <p:nvGraphicFramePr>
          <p:cNvPr id="867" name="Shape 867"/>
          <p:cNvGraphicFramePr/>
          <p:nvPr>
            <p:extLst>
              <p:ext uri="{D42A27DB-BD31-4B8C-83A1-F6EECF244321}">
                <p14:modId xmlns:p14="http://schemas.microsoft.com/office/powerpoint/2010/main" val="2890764358"/>
              </p:ext>
            </p:extLst>
          </p:nvPr>
        </p:nvGraphicFramePr>
        <p:xfrm>
          <a:off x="457200" y="1706560"/>
          <a:ext cx="8305800" cy="3017840"/>
        </p:xfrm>
        <a:graphic>
          <a:graphicData uri="http://schemas.openxmlformats.org/drawingml/2006/table">
            <a:tbl>
              <a:tblPr firstRow="1" bandRow="1">
                <a:tableStyleId>{EB344D84-9AFB-497E-A393-DC336BA19D2E}</a:tableStyleId>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431120">
                <a:tc>
                  <a:txBody>
                    <a:bodyPr/>
                    <a:lstStyle/>
                    <a:p>
                      <a:pPr marL="0" marR="0" lvl="0" indent="0" algn="l" rtl="0">
                        <a:spcBef>
                          <a:spcPts val="0"/>
                        </a:spcBef>
                        <a:buSzPct val="25000"/>
                        <a:buNone/>
                      </a:pPr>
                      <a:r>
                        <a:rPr lang="en-US" sz="1800" dirty="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extLst>
                  <a:ext uri="{0D108BD9-81ED-4DB2-BD59-A6C34878D82A}">
                    <a16:rowId xmlns:a16="http://schemas.microsoft.com/office/drawing/2014/main" val="10000"/>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docker network create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Create a network</a:t>
                      </a:r>
                      <a:endParaRPr lang="en-US" sz="18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docker network ls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b="1"/>
                        <a:t>List networks</a:t>
                      </a:r>
                    </a:p>
                  </a:txBody>
                  <a:tcPr marL="91450" marR="91450" marT="45725" marB="45725"/>
                </a:tc>
                <a:extLst>
                  <a:ext uri="{0D108BD9-81ED-4DB2-BD59-A6C34878D82A}">
                    <a16:rowId xmlns:a16="http://schemas.microsoft.com/office/drawing/2014/main" val="10002"/>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docker network inspect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b="1"/>
                        <a:t>Detailed information on network</a:t>
                      </a:r>
                    </a:p>
                  </a:txBody>
                  <a:tcPr marL="91450" marR="91450" marT="45725" marB="45725"/>
                </a:tc>
                <a:extLst>
                  <a:ext uri="{0D108BD9-81ED-4DB2-BD59-A6C34878D82A}">
                    <a16:rowId xmlns:a16="http://schemas.microsoft.com/office/drawing/2014/main" val="10003"/>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sym typeface="Arial"/>
                        </a:rPr>
                        <a:t>docker network rm </a:t>
                      </a:r>
                      <a:endParaRPr lang="en-US" sz="18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buSzPct val="25000"/>
                        <a:buNone/>
                      </a:pPr>
                      <a:r>
                        <a:rPr lang="en-US" sz="1800" b="1"/>
                        <a:t>Remove network</a:t>
                      </a:r>
                    </a:p>
                  </a:txBody>
                  <a:tcPr marL="91450" marR="91450" marT="45725" marB="45725"/>
                </a:tc>
                <a:extLst>
                  <a:ext uri="{0D108BD9-81ED-4DB2-BD59-A6C34878D82A}">
                    <a16:rowId xmlns:a16="http://schemas.microsoft.com/office/drawing/2014/main" val="10004"/>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a:t>docker network disconnect</a:t>
                      </a:r>
                    </a:p>
                  </a:txBody>
                  <a:tcPr marL="91450" marR="91450" marT="45725" marB="45725"/>
                </a:tc>
                <a:tc>
                  <a:txBody>
                    <a:bodyPr/>
                    <a:lstStyle/>
                    <a:p>
                      <a:pPr marL="0" marR="0" lvl="0" indent="0" algn="l" rtl="0">
                        <a:spcBef>
                          <a:spcPts val="0"/>
                        </a:spcBef>
                        <a:buSzPct val="25000"/>
                        <a:buNone/>
                      </a:pPr>
                      <a:r>
                        <a:rPr lang="en-US" sz="1800" b="1"/>
                        <a:t>Disconnect container from network</a:t>
                      </a:r>
                    </a:p>
                  </a:txBody>
                  <a:tcPr marL="91450" marR="91450" marT="45725" marB="45725"/>
                </a:tc>
                <a:extLst>
                  <a:ext uri="{0D108BD9-81ED-4DB2-BD59-A6C34878D82A}">
                    <a16:rowId xmlns:a16="http://schemas.microsoft.com/office/drawing/2014/main" val="10005"/>
                  </a:ext>
                </a:extLst>
              </a:tr>
              <a:tr h="431120">
                <a:tc>
                  <a:txBody>
                    <a:bodyPr/>
                    <a:lstStyle/>
                    <a:p>
                      <a:pPr marL="0" marR="0" lvl="0" indent="0" algn="l" rtl="0">
                        <a:lnSpc>
                          <a:spcPct val="100000"/>
                        </a:lnSpc>
                        <a:spcBef>
                          <a:spcPts val="0"/>
                        </a:spcBef>
                        <a:spcAft>
                          <a:spcPts val="0"/>
                        </a:spcAft>
                        <a:buClr>
                          <a:schemeClr val="dk1"/>
                        </a:buClr>
                        <a:buSzPct val="25000"/>
                        <a:buFont typeface="Arial"/>
                        <a:buNone/>
                      </a:pPr>
                      <a:r>
                        <a:rPr lang="en-US" sz="1800" b="1" dirty="0" err="1"/>
                        <a:t>docker</a:t>
                      </a:r>
                      <a:r>
                        <a:rPr lang="en-US" sz="1800" b="1" dirty="0"/>
                        <a:t> network connect</a:t>
                      </a:r>
                    </a:p>
                  </a:txBody>
                  <a:tcPr marL="91450" marR="91450" marT="45725" marB="45725"/>
                </a:tc>
                <a:tc>
                  <a:txBody>
                    <a:bodyPr/>
                    <a:lstStyle/>
                    <a:p>
                      <a:pPr marL="0" marR="0" lvl="0" indent="0" algn="l" rtl="0">
                        <a:spcBef>
                          <a:spcPts val="0"/>
                        </a:spcBef>
                        <a:buSzPct val="25000"/>
                        <a:buNone/>
                      </a:pPr>
                      <a:r>
                        <a:rPr lang="en-US" sz="1800" b="1" dirty="0"/>
                        <a:t>Connect container to network</a:t>
                      </a: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1204</TotalTime>
  <Words>9891</Words>
  <Application>Microsoft Macintosh PowerPoint</Application>
  <PresentationFormat>On-screen Show (4:3)</PresentationFormat>
  <Paragraphs>1387</Paragraphs>
  <Slides>145</Slides>
  <Notes>145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145</vt:i4>
      </vt:variant>
    </vt:vector>
  </HeadingPairs>
  <TitlesOfParts>
    <vt:vector size="162" baseType="lpstr">
      <vt:lpstr>Microsoft JhengHei UI</vt:lpstr>
      <vt:lpstr>Helvetica Neue</vt:lpstr>
      <vt:lpstr>Myriad Pro</vt:lpstr>
      <vt:lpstr>Arial Black</vt:lpstr>
      <vt:lpstr>ヒラギノ明朝 ProN W3</vt:lpstr>
      <vt:lpstr>Calibri</vt:lpstr>
      <vt:lpstr>Wingdings</vt:lpstr>
      <vt:lpstr>Proxima Nova</vt:lpstr>
      <vt:lpstr>Palatino</vt:lpstr>
      <vt:lpstr>Segoe UI Symbol</vt:lpstr>
      <vt:lpstr>ＭＳ Ｐゴシック</vt:lpstr>
      <vt:lpstr>Arial</vt:lpstr>
      <vt:lpstr>Segoe UI</vt:lpstr>
      <vt:lpstr>Helvetica Neue Light</vt:lpstr>
      <vt:lpstr>Consolas</vt:lpstr>
      <vt:lpstr>Source Sans Pro</vt:lpstr>
      <vt:lpstr>TechTown</vt:lpstr>
      <vt:lpstr>Docker Containerization Boot Camp</vt:lpstr>
      <vt:lpstr>Welcome!</vt:lpstr>
      <vt:lpstr>PowerPoint Presentation</vt:lpstr>
      <vt:lpstr>Introductions</vt:lpstr>
      <vt:lpstr>What to Expect from this Class</vt:lpstr>
      <vt:lpstr>Introduction to Docker</vt:lpstr>
      <vt:lpstr>What is Docker?</vt:lpstr>
      <vt:lpstr>Docker Ecosystem</vt:lpstr>
      <vt:lpstr>Docker Basics</vt:lpstr>
      <vt:lpstr>Application Evolution</vt:lpstr>
      <vt:lpstr>Challenge: The Dependency Matrix “It works on MY machine.”</vt:lpstr>
      <vt:lpstr>Notes</vt:lpstr>
      <vt:lpstr>Containers as a Solution</vt:lpstr>
      <vt:lpstr>Containers as a Solution</vt:lpstr>
      <vt:lpstr>Developer Benefits</vt:lpstr>
      <vt:lpstr>Operational Benefits</vt:lpstr>
      <vt:lpstr>VMs vs. Containers</vt:lpstr>
      <vt:lpstr>VMs vs. Containers</vt:lpstr>
      <vt:lpstr>VMs vs. Containers</vt:lpstr>
      <vt:lpstr>VMs vs. Containers</vt:lpstr>
      <vt:lpstr>Dev/Ops Container Workflow</vt:lpstr>
      <vt:lpstr>Container Benefits</vt:lpstr>
      <vt:lpstr>Docker CE vs. Docker EE</vt:lpstr>
      <vt:lpstr>Installing Docker</vt:lpstr>
      <vt:lpstr>Prerequisite: Connect to Classroom VM </vt:lpstr>
      <vt:lpstr>Prerequisite: Add &amp; Update Repos </vt:lpstr>
      <vt:lpstr>Install Docker-CE </vt:lpstr>
      <vt:lpstr>Installing Docker Script</vt:lpstr>
      <vt:lpstr>Docker Basics</vt:lpstr>
      <vt:lpstr>Docker Basics</vt:lpstr>
      <vt:lpstr>Docker Basics</vt:lpstr>
      <vt:lpstr>Docker Basics</vt:lpstr>
      <vt:lpstr>Docker Hello World(s)</vt:lpstr>
      <vt:lpstr>Docker Hello World(s)</vt:lpstr>
      <vt:lpstr>Docker Hello World(s)</vt:lpstr>
      <vt:lpstr>What is ‘Docker Engine’?</vt:lpstr>
      <vt:lpstr>How is Docker Architected? </vt:lpstr>
      <vt:lpstr>Docker is Built on Foundational Tech </vt:lpstr>
      <vt:lpstr>No ‘sudo’ Configuration</vt:lpstr>
      <vt:lpstr>Docker Webapp &amp; Hello World </vt:lpstr>
      <vt:lpstr>Docker Images</vt:lpstr>
      <vt:lpstr>Docker Union File System</vt:lpstr>
      <vt:lpstr>Example Docker Layers</vt:lpstr>
      <vt:lpstr>Benefits of Union File Systems</vt:lpstr>
      <vt:lpstr>$ docker image ls</vt:lpstr>
      <vt:lpstr>Docker Hub</vt:lpstr>
      <vt:lpstr>$ docker search [searchterm]</vt:lpstr>
      <vt:lpstr>Docker Hub Equivalent</vt:lpstr>
      <vt:lpstr>$ docker image pull [imageName]</vt:lpstr>
      <vt:lpstr>$ docker image inspect [imagename]</vt:lpstr>
      <vt:lpstr>$ docker image inspect [imagename] (continued)</vt:lpstr>
      <vt:lpstr>$docker container stats</vt:lpstr>
      <vt:lpstr>$ docker image history docker/whalesay</vt:lpstr>
      <vt:lpstr>Removing Docker Containers &amp; Images</vt:lpstr>
      <vt:lpstr>Docker Files</vt:lpstr>
      <vt:lpstr>Dockerfile</vt:lpstr>
      <vt:lpstr>Dockerfile</vt:lpstr>
      <vt:lpstr>Dockerfile</vt:lpstr>
      <vt:lpstr>Dockerfile</vt:lpstr>
      <vt:lpstr>Dockerfile</vt:lpstr>
      <vt:lpstr>Dockerfile</vt:lpstr>
      <vt:lpstr>Dockerfile</vt:lpstr>
      <vt:lpstr>Dockerfile Exercises </vt:lpstr>
      <vt:lpstr>Dockerfile Optimization </vt:lpstr>
      <vt:lpstr>Multi-Stage Build</vt:lpstr>
      <vt:lpstr>Docker Interactive Mode</vt:lpstr>
      <vt:lpstr>Docker Interactive Mode</vt:lpstr>
      <vt:lpstr>Docker Interactive Mode</vt:lpstr>
      <vt:lpstr>Docker Interactive Mode</vt:lpstr>
      <vt:lpstr>See All Containers</vt:lpstr>
      <vt:lpstr>Docker Hub/Ghost </vt:lpstr>
      <vt:lpstr>Docker Hub/MariaDB </vt:lpstr>
      <vt:lpstr>Docker Monitoring</vt:lpstr>
      <vt:lpstr>Running a Private Docker Registry</vt:lpstr>
      <vt:lpstr>Docker Registry</vt:lpstr>
      <vt:lpstr>Docker Registry</vt:lpstr>
      <vt:lpstr>Docker Volumes</vt:lpstr>
      <vt:lpstr>Data Volumes</vt:lpstr>
      <vt:lpstr>Adding a Data Volume</vt:lpstr>
      <vt:lpstr>Volume Persistence</vt:lpstr>
      <vt:lpstr>Docker Volume Commands </vt:lpstr>
      <vt:lpstr>Working with Volumes</vt:lpstr>
      <vt:lpstr>Dangling Volumes</vt:lpstr>
      <vt:lpstr>Dangling Volumes</vt:lpstr>
      <vt:lpstr>Docker Volumes Exercise </vt:lpstr>
      <vt:lpstr>Docker Volume Plugin - Flocker</vt:lpstr>
      <vt:lpstr>Docker Cheat Sheet</vt:lpstr>
      <vt:lpstr>Docker Compose/Swarm</vt:lpstr>
      <vt:lpstr>Launching Multiple Containers  is Clumsy</vt:lpstr>
      <vt:lpstr>Launching Multiple Containers  is Clumsy</vt:lpstr>
      <vt:lpstr>Docker Compose or Swarm Launches app with a single command</vt:lpstr>
      <vt:lpstr>Docker Compose Commands</vt:lpstr>
      <vt:lpstr>Docker Compose to Deploy a Cluster </vt:lpstr>
      <vt:lpstr>Docker Swarm Commands</vt:lpstr>
      <vt:lpstr>Docker Swarm to Deploy a Cluster </vt:lpstr>
      <vt:lpstr>Docker Networking</vt:lpstr>
      <vt:lpstr>Docker Network Defaults</vt:lpstr>
      <vt:lpstr>Docker Network Defaults</vt:lpstr>
      <vt:lpstr>Docker Network Commands </vt:lpstr>
      <vt:lpstr>Isolated User Networks </vt:lpstr>
      <vt:lpstr>Docker Network Releases</vt:lpstr>
      <vt:lpstr>Docker Network Releases: New in 1.13+</vt:lpstr>
      <vt:lpstr>Docker Overlay Networks</vt:lpstr>
      <vt:lpstr>Docker Patterns</vt:lpstr>
      <vt:lpstr>Docker Patterns</vt:lpstr>
      <vt:lpstr>Jenkins Continuous Integration-Cloudbees</vt:lpstr>
      <vt:lpstr>According to Michael Duke </vt:lpstr>
      <vt:lpstr>According to Julia Mateo</vt:lpstr>
      <vt:lpstr>Docker and Jenkins</vt:lpstr>
      <vt:lpstr>How to run a ‘Host’ Docker command inside a ‘Client’ Docker container?</vt:lpstr>
      <vt:lpstr>Docker and Jenkins, Part 1 </vt:lpstr>
      <vt:lpstr>Sharing Persistent Volumes</vt:lpstr>
      <vt:lpstr>Docker and Jenkins, Part 2 </vt:lpstr>
      <vt:lpstr>Docker and Jenkins, Part 3 </vt:lpstr>
      <vt:lpstr>Docker and Jenkins, Part 4 </vt:lpstr>
      <vt:lpstr>According to Mischa Taylor </vt:lpstr>
      <vt:lpstr>According to Rancher</vt:lpstr>
      <vt:lpstr>According to Robert Greiner</vt:lpstr>
      <vt:lpstr>According to Vallard</vt:lpstr>
      <vt:lpstr>Docker Adoption &amp; Usage Data</vt:lpstr>
      <vt:lpstr>Docker Adoption &amp; Usage Data</vt:lpstr>
      <vt:lpstr>Local Docker Development</vt:lpstr>
      <vt:lpstr>MacOS &amp; Windows - The Old-Old Way Vagrant Recipe for Local Docker Dev</vt:lpstr>
      <vt:lpstr>MacOS &amp; Windows - The Less-Old Way Use Docker Toolbox / Machine Locally</vt:lpstr>
      <vt:lpstr>MacOS &amp; Windows - The New Way Docker for Mac / Docker for Windows</vt:lpstr>
      <vt:lpstr>Docker Machine - Docker Engine Provisioning</vt:lpstr>
      <vt:lpstr>New in Docker for Windows / Docker 1.13 Native Windows Containers</vt:lpstr>
      <vt:lpstr>Docker Security </vt:lpstr>
      <vt:lpstr>Security For Docker Images</vt:lpstr>
      <vt:lpstr>Docker Content Trust </vt:lpstr>
      <vt:lpstr>Docker Bench Security</vt:lpstr>
      <vt:lpstr>Docker Bench Results Discussion</vt:lpstr>
      <vt:lpstr>(Some) Docker Security Best Practices</vt:lpstr>
      <vt:lpstr>Docker Security</vt:lpstr>
      <vt:lpstr>Docker Security Scanning (formerly Project Nautilus)</vt:lpstr>
      <vt:lpstr>Clair by CoreOS</vt:lpstr>
      <vt:lpstr>Swarm Mode Security</vt:lpstr>
      <vt:lpstr>Swarm Security Basics </vt:lpstr>
      <vt:lpstr>Secrets Management</vt:lpstr>
      <vt:lpstr>Swarm Secrets Management </vt:lpstr>
      <vt:lpstr>What’s New in Docker 1.13+</vt:lpstr>
      <vt:lpstr>Announced at DockerCon US 2017</vt:lpstr>
      <vt:lpstr>Docker is So Much Fun!</vt:lpstr>
      <vt:lpstr>Feedback Email</vt:lpstr>
      <vt:lpstr>Questions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Containeization Boot Camp</dc:title>
  <dc:creator>Ashley Lee</dc:creator>
  <cp:lastModifiedBy>Shekhar Agrawal</cp:lastModifiedBy>
  <cp:revision>69</cp:revision>
  <dcterms:modified xsi:type="dcterms:W3CDTF">2019-01-03T22:00:41Z</dcterms:modified>
</cp:coreProperties>
</file>